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>
      <a:defRPr>
        <a:latin typeface="Calibri"/>
        <a:ea typeface="Calibri"/>
        <a:cs typeface="Calibri"/>
        <a:sym typeface="Calibri"/>
      </a:defRPr>
    </a:lvl2pPr>
    <a:lvl3pPr>
      <a:defRPr>
        <a:latin typeface="Calibri"/>
        <a:ea typeface="Calibri"/>
        <a:cs typeface="Calibri"/>
        <a:sym typeface="Calibri"/>
      </a:defRPr>
    </a:lvl3pPr>
    <a:lvl4pPr>
      <a:defRPr>
        <a:latin typeface="Calibri"/>
        <a:ea typeface="Calibri"/>
        <a:cs typeface="Calibri"/>
        <a:sym typeface="Calibri"/>
      </a:defRPr>
    </a:lvl4pPr>
    <a:lvl5pPr>
      <a:defRPr>
        <a:latin typeface="Calibri"/>
        <a:ea typeface="Calibri"/>
        <a:cs typeface="Calibri"/>
        <a:sym typeface="Calibri"/>
      </a:defRPr>
    </a:lvl5pPr>
    <a:lvl6pPr>
      <a:defRPr>
        <a:latin typeface="Calibri"/>
        <a:ea typeface="Calibri"/>
        <a:cs typeface="Calibri"/>
        <a:sym typeface="Calibri"/>
      </a:defRPr>
    </a:lvl6pPr>
    <a:lvl7pPr>
      <a:defRPr>
        <a:latin typeface="Calibri"/>
        <a:ea typeface="Calibri"/>
        <a:cs typeface="Calibri"/>
        <a:sym typeface="Calibri"/>
      </a:defRPr>
    </a:lvl7pPr>
    <a:lvl8pPr>
      <a:defRPr>
        <a:latin typeface="Calibri"/>
        <a:ea typeface="Calibri"/>
        <a:cs typeface="Calibri"/>
        <a:sym typeface="Calibri"/>
      </a:defRPr>
    </a:lvl8pPr>
    <a:lvl9pPr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158"/>
          </a:solid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8" name="Shape 8"/>
          <p:cNvSpPr/>
          <p:nvPr/>
        </p:nvSpPr>
        <p:spPr>
          <a:xfrm>
            <a:off x="8431046" y="5622018"/>
            <a:ext cx="3760952" cy="12359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9" name="Shape 9"/>
          <p:cNvSpPr/>
          <p:nvPr>
            <p:ph type="title"/>
          </p:nvPr>
        </p:nvSpPr>
        <p:spPr>
          <a:xfrm>
            <a:off x="560577" y="1928876"/>
            <a:ext cx="11070844" cy="2727961"/>
          </a:xfrm>
          <a:prstGeom prst="rect">
            <a:avLst/>
          </a:prstGeom>
        </p:spPr>
        <p:txBody>
          <a:bodyPr/>
          <a:lstStyle>
            <a:lvl1pPr>
              <a:defRPr b="0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t>Texto del título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828800" y="3840479"/>
            <a:ext cx="8534400" cy="1714501"/>
          </a:xfrm>
          <a:prstGeom prst="rect">
            <a:avLst/>
          </a:prstGeom>
        </p:spPr>
        <p:txBody>
          <a:bodyPr/>
          <a:lstStyle/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FFFF"/>
                </a:solidFill>
              </a:rPr>
              <a:t>Texto del título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FFFF"/>
                </a:solidFill>
              </a:rPr>
              <a:t>Texto del título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xfrm>
            <a:off x="609600" y="1577339"/>
            <a:ext cx="5303521" cy="5280662"/>
          </a:xfrm>
          <a:prstGeom prst="rect">
            <a:avLst/>
          </a:prstGeom>
        </p:spPr>
        <p:txBody>
          <a:bodyPr/>
          <a:lstStyle/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wo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FFFF"/>
                </a:solidFill>
              </a:rPr>
              <a:t>Texto del título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609600" y="1577339"/>
            <a:ext cx="5303521" cy="5280662"/>
          </a:xfrm>
          <a:prstGeom prst="rect">
            <a:avLst/>
          </a:prstGeom>
        </p:spPr>
        <p:txBody>
          <a:bodyPr/>
          <a:lstStyle/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601445" y="169163"/>
            <a:ext cx="10989107" cy="1431037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FFFF"/>
                </a:solidFill>
              </a:rPr>
              <a:t>Texto del título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99646" y="-1"/>
            <a:ext cx="6692353" cy="6858001"/>
          </a:xfrm>
          <a:prstGeom prst="rect">
            <a:avLst/>
          </a:prstGeom>
          <a:solidFill>
            <a:srgbClr val="2B4356"/>
          </a:solid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29" name="Shape 29"/>
          <p:cNvSpPr/>
          <p:nvPr/>
        </p:nvSpPr>
        <p:spPr>
          <a:xfrm>
            <a:off x="5499646" y="-1"/>
            <a:ext cx="6692353" cy="6858005"/>
          </a:xfrm>
          <a:prstGeom prst="rect">
            <a:avLst/>
          </a:prstGeom>
          <a:ln w="12700">
            <a:solidFill>
              <a:srgbClr val="2F528F"/>
            </a:solidFill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30" name="Shape 30"/>
          <p:cNvSpPr/>
          <p:nvPr/>
        </p:nvSpPr>
        <p:spPr>
          <a:xfrm>
            <a:off x="5499646" y="2"/>
            <a:ext cx="5685193" cy="68394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31" name="Shape 31"/>
          <p:cNvSpPr/>
          <p:nvPr/>
        </p:nvSpPr>
        <p:spPr>
          <a:xfrm>
            <a:off x="-1" y="74658"/>
            <a:ext cx="5300816" cy="678334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12192000" cy="685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01445" y="169163"/>
            <a:ext cx="10989107" cy="1408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FFFF"/>
                </a:solidFill>
              </a:rPr>
              <a:t>Texto del título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609600" y="1577339"/>
            <a:ext cx="10972800" cy="528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8778240" y="6377940"/>
            <a:ext cx="2804161" cy="27940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ransition spd="med" advClick="1"/>
  <p:txStyles>
    <p:titleStyle>
      <a:lvl1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1pPr>
      <a:lvl2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2pPr>
      <a:lvl3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3pPr>
      <a:lvl4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4pPr>
      <a:lvl5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5pPr>
      <a:lvl6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6pPr>
      <a:lvl7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7pPr>
      <a:lvl8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8pPr>
      <a:lvl9pPr>
        <a:defRPr b="1" sz="2000">
          <a:solidFill>
            <a:srgbClr val="FFFFFF"/>
          </a:solidFill>
          <a:latin typeface="Trebuchet MS"/>
          <a:ea typeface="Trebuchet MS"/>
          <a:cs typeface="Trebuchet MS"/>
          <a:sym typeface="Trebuchet MS"/>
        </a:defRPr>
      </a:lvl9pPr>
    </p:titleStyle>
    <p:bodyStyle>
      <a:lvl1pPr>
        <a:defRPr>
          <a:latin typeface="Calibri"/>
          <a:ea typeface="Calibri"/>
          <a:cs typeface="Calibri"/>
          <a:sym typeface="Calibri"/>
        </a:defRPr>
      </a:lvl1pPr>
      <a:lvl2pPr indent="457200">
        <a:defRPr>
          <a:latin typeface="Calibri"/>
          <a:ea typeface="Calibri"/>
          <a:cs typeface="Calibri"/>
          <a:sym typeface="Calibri"/>
        </a:defRPr>
      </a:lvl2pPr>
      <a:lvl3pPr indent="914400">
        <a:defRPr>
          <a:latin typeface="Calibri"/>
          <a:ea typeface="Calibri"/>
          <a:cs typeface="Calibri"/>
          <a:sym typeface="Calibri"/>
        </a:defRPr>
      </a:lvl3pPr>
      <a:lvl4pPr indent="1371600">
        <a:defRPr>
          <a:latin typeface="Calibri"/>
          <a:ea typeface="Calibri"/>
          <a:cs typeface="Calibri"/>
          <a:sym typeface="Calibri"/>
        </a:defRPr>
      </a:lvl4pPr>
      <a:lvl5pPr indent="1828800">
        <a:defRPr>
          <a:latin typeface="Calibri"/>
          <a:ea typeface="Calibri"/>
          <a:cs typeface="Calibri"/>
          <a:sym typeface="Calibri"/>
        </a:defRPr>
      </a:lvl5pPr>
      <a:lvl6pPr indent="2286000">
        <a:defRPr>
          <a:latin typeface="Calibri"/>
          <a:ea typeface="Calibri"/>
          <a:cs typeface="Calibri"/>
          <a:sym typeface="Calibri"/>
        </a:defRPr>
      </a:lvl6pPr>
      <a:lvl7pPr indent="2743200">
        <a:defRPr>
          <a:latin typeface="Calibri"/>
          <a:ea typeface="Calibri"/>
          <a:cs typeface="Calibri"/>
          <a:sym typeface="Calibri"/>
        </a:defRPr>
      </a:lvl7pPr>
      <a:lvl8pPr indent="3200400">
        <a:defRPr>
          <a:latin typeface="Calibri"/>
          <a:ea typeface="Calibri"/>
          <a:cs typeface="Calibri"/>
          <a:sym typeface="Calibri"/>
        </a:defRPr>
      </a:lvl8pPr>
      <a:lvl9pPr indent="3657600">
        <a:defRPr>
          <a:latin typeface="Calibri"/>
          <a:ea typeface="Calibri"/>
          <a:cs typeface="Calibri"/>
          <a:sym typeface="Calibri"/>
        </a:defRPr>
      </a:lvl9pPr>
    </p:bodyStyle>
    <p:otherStyle>
      <a:lvl1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algn="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.jpe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1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12.jpeg"/><Relationship Id="rId4" Type="http://schemas.openxmlformats.org/officeDocument/2006/relationships/image" Target="../media/image1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013960" y="1928876"/>
            <a:ext cx="7617460" cy="2626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17500" marR="5080" indent="1080770">
              <a:lnSpc>
                <a:spcPct val="101200"/>
              </a:lnSpc>
            </a:pPr>
            <a:r>
              <a:rPr b="1" spc="325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Or</a:t>
            </a:r>
            <a:r>
              <a:rPr b="1" spc="290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g</a:t>
            </a:r>
            <a:r>
              <a:rPr b="1" spc="165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b="1" spc="190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n</a:t>
            </a:r>
            <a:r>
              <a:rPr b="1" spc="-290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b="1" spc="120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za</a:t>
            </a:r>
            <a:r>
              <a:rPr b="1" spc="125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b="1" spc="-290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b="1" spc="165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spc="180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n</a:t>
            </a:r>
            <a:r>
              <a:rPr b="1" spc="229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es  </a:t>
            </a:r>
            <a:r>
              <a:rPr b="1" spc="215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sociales </a:t>
            </a:r>
            <a:r>
              <a:rPr b="1" spc="104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r>
              <a:rPr b="1" spc="-1095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500" sz="6600">
                <a:solidFill>
                  <a:srgbClr val="5BA08B"/>
                </a:solidFill>
                <a:latin typeface="Trebuchet MS"/>
                <a:ea typeface="Trebuchet MS"/>
                <a:cs typeface="Trebuchet MS"/>
                <a:sym typeface="Trebuchet MS"/>
              </a:rPr>
              <a:t>ODS</a:t>
            </a:r>
            <a:endParaRPr sz="6600">
              <a:latin typeface="Trebuchet MS"/>
              <a:ea typeface="Trebuchet MS"/>
              <a:cs typeface="Trebuchet MS"/>
              <a:sym typeface="Trebuchet MS"/>
            </a:endParaRPr>
          </a:p>
          <a:p>
            <a:pPr lvl="0" indent="12700"/>
            <a:r>
              <a:rPr b="1" spc="85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Gobernanza </a:t>
            </a:r>
            <a:r>
              <a:rPr b="1" spc="70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r>
              <a:rPr b="1" spc="-659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14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comunicación</a:t>
            </a:r>
          </a:p>
        </p:txBody>
      </p:sp>
      <p:sp>
        <p:nvSpPr>
          <p:cNvPr id="39" name="Shape 39"/>
          <p:cNvSpPr/>
          <p:nvPr/>
        </p:nvSpPr>
        <p:spPr>
          <a:xfrm>
            <a:off x="9574962" y="5308091"/>
            <a:ext cx="205486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b="1" spc="-4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Junio </a:t>
            </a:r>
            <a:r>
              <a:rPr b="1" spc="-79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18 </a:t>
            </a:r>
            <a:r>
              <a:rPr b="1" spc="8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35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2020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8312683" y="169163"/>
            <a:ext cx="3277235" cy="3302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indent="12700">
              <a:spcBef>
                <a:spcPts val="100"/>
              </a:spcBef>
              <a:tabLst>
                <a:tab pos="16129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pc="200" sz="2000">
                <a:solidFill>
                  <a:srgbClr val="FFFFFF"/>
                </a:solidFill>
              </a:rPr>
              <a:t>An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t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o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q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u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a	</a:t>
            </a:r>
            <a:r>
              <a:rPr b="1" spc="200" sz="2000">
                <a:solidFill>
                  <a:srgbClr val="FFFFFF"/>
                </a:solidFill>
              </a:rPr>
              <a:t>So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200" sz="2000">
                <a:solidFill>
                  <a:srgbClr val="FFFFFF"/>
                </a:solidFill>
              </a:rPr>
              <a:t>st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e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n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b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l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e</a:t>
            </a:r>
          </a:p>
        </p:txBody>
      </p:sp>
      <p:grpSp>
        <p:nvGrpSpPr>
          <p:cNvPr id="44" name="Group 44"/>
          <p:cNvGrpSpPr/>
          <p:nvPr/>
        </p:nvGrpSpPr>
        <p:grpSpPr>
          <a:xfrm>
            <a:off x="1253355" y="1321370"/>
            <a:ext cx="3589282" cy="1306806"/>
            <a:chOff x="0" y="0"/>
            <a:chExt cx="3589281" cy="1306804"/>
          </a:xfrm>
        </p:grpSpPr>
        <p:sp>
          <p:nvSpPr>
            <p:cNvPr id="42" name="Shape 42"/>
            <p:cNvSpPr/>
            <p:nvPr/>
          </p:nvSpPr>
          <p:spPr>
            <a:xfrm>
              <a:off x="1040111" y="0"/>
              <a:ext cx="2549171" cy="1306805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3" name="Shape 43"/>
            <p:cNvSpPr/>
            <p:nvPr/>
          </p:nvSpPr>
          <p:spPr>
            <a:xfrm>
              <a:off x="0" y="85573"/>
              <a:ext cx="1040112" cy="1086028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1102501" y="685799"/>
            <a:ext cx="11089502" cy="6172205"/>
            <a:chOff x="0" y="0"/>
            <a:chExt cx="11089500" cy="6172203"/>
          </a:xfrm>
        </p:grpSpPr>
        <p:sp>
          <p:nvSpPr>
            <p:cNvPr id="45" name="Shape 45"/>
            <p:cNvSpPr/>
            <p:nvPr/>
          </p:nvSpPr>
          <p:spPr>
            <a:xfrm>
              <a:off x="4993497" y="0"/>
              <a:ext cx="6096001" cy="6172200"/>
            </a:xfrm>
            <a:prstGeom prst="rect">
              <a:avLst/>
            </a:pr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6" name="Shape 46"/>
            <p:cNvSpPr/>
            <p:nvPr/>
          </p:nvSpPr>
          <p:spPr>
            <a:xfrm>
              <a:off x="4993497" y="0"/>
              <a:ext cx="6096004" cy="6172204"/>
            </a:xfrm>
            <a:prstGeom prst="rect">
              <a:avLst/>
            </a:prstGeom>
            <a:noFill/>
            <a:ln w="12700" cap="flat">
              <a:solidFill>
                <a:srgbClr val="47A48B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7" name="Shape 47"/>
            <p:cNvSpPr/>
            <p:nvPr/>
          </p:nvSpPr>
          <p:spPr>
            <a:xfrm>
              <a:off x="0" y="4614336"/>
              <a:ext cx="3846772" cy="1077259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8" name="Shape 48"/>
            <p:cNvSpPr/>
            <p:nvPr/>
          </p:nvSpPr>
          <p:spPr>
            <a:xfrm>
              <a:off x="5448411" y="1909013"/>
              <a:ext cx="658801" cy="653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9204" y="117"/>
                  </a:lnTo>
                  <a:lnTo>
                    <a:pt x="7681" y="457"/>
                  </a:lnTo>
                  <a:lnTo>
                    <a:pt x="6247" y="1004"/>
                  </a:lnTo>
                  <a:lnTo>
                    <a:pt x="4919" y="1740"/>
                  </a:lnTo>
                  <a:lnTo>
                    <a:pt x="3714" y="2649"/>
                  </a:lnTo>
                  <a:lnTo>
                    <a:pt x="2649" y="3714"/>
                  </a:lnTo>
                  <a:lnTo>
                    <a:pt x="1740" y="4919"/>
                  </a:lnTo>
                  <a:lnTo>
                    <a:pt x="1004" y="6247"/>
                  </a:lnTo>
                  <a:lnTo>
                    <a:pt x="457" y="7681"/>
                  </a:lnTo>
                  <a:lnTo>
                    <a:pt x="117" y="9204"/>
                  </a:lnTo>
                  <a:lnTo>
                    <a:pt x="0" y="10800"/>
                  </a:lnTo>
                  <a:lnTo>
                    <a:pt x="117" y="12396"/>
                  </a:lnTo>
                  <a:lnTo>
                    <a:pt x="457" y="13919"/>
                  </a:lnTo>
                  <a:lnTo>
                    <a:pt x="1004" y="15353"/>
                  </a:lnTo>
                  <a:lnTo>
                    <a:pt x="1740" y="16681"/>
                  </a:lnTo>
                  <a:lnTo>
                    <a:pt x="2649" y="17886"/>
                  </a:lnTo>
                  <a:lnTo>
                    <a:pt x="3714" y="18951"/>
                  </a:lnTo>
                  <a:lnTo>
                    <a:pt x="4919" y="19860"/>
                  </a:lnTo>
                  <a:lnTo>
                    <a:pt x="6247" y="20596"/>
                  </a:lnTo>
                  <a:lnTo>
                    <a:pt x="7681" y="21143"/>
                  </a:lnTo>
                  <a:lnTo>
                    <a:pt x="9204" y="21483"/>
                  </a:lnTo>
                  <a:lnTo>
                    <a:pt x="10800" y="21600"/>
                  </a:lnTo>
                  <a:lnTo>
                    <a:pt x="12396" y="21483"/>
                  </a:lnTo>
                  <a:lnTo>
                    <a:pt x="13919" y="21143"/>
                  </a:lnTo>
                  <a:lnTo>
                    <a:pt x="15353" y="20596"/>
                  </a:lnTo>
                  <a:lnTo>
                    <a:pt x="16681" y="19860"/>
                  </a:lnTo>
                  <a:lnTo>
                    <a:pt x="17886" y="18951"/>
                  </a:lnTo>
                  <a:lnTo>
                    <a:pt x="18951" y="17886"/>
                  </a:lnTo>
                  <a:lnTo>
                    <a:pt x="19860" y="16681"/>
                  </a:lnTo>
                  <a:lnTo>
                    <a:pt x="20596" y="15353"/>
                  </a:lnTo>
                  <a:lnTo>
                    <a:pt x="21143" y="13919"/>
                  </a:lnTo>
                  <a:lnTo>
                    <a:pt x="21483" y="12396"/>
                  </a:lnTo>
                  <a:lnTo>
                    <a:pt x="21600" y="10800"/>
                  </a:lnTo>
                  <a:lnTo>
                    <a:pt x="21483" y="9204"/>
                  </a:lnTo>
                  <a:lnTo>
                    <a:pt x="21143" y="7681"/>
                  </a:lnTo>
                  <a:lnTo>
                    <a:pt x="20596" y="6247"/>
                  </a:lnTo>
                  <a:lnTo>
                    <a:pt x="19860" y="4919"/>
                  </a:lnTo>
                  <a:lnTo>
                    <a:pt x="18951" y="3714"/>
                  </a:lnTo>
                  <a:lnTo>
                    <a:pt x="17886" y="2649"/>
                  </a:lnTo>
                  <a:lnTo>
                    <a:pt x="16681" y="1740"/>
                  </a:lnTo>
                  <a:lnTo>
                    <a:pt x="15353" y="1004"/>
                  </a:lnTo>
                  <a:lnTo>
                    <a:pt x="13919" y="457"/>
                  </a:lnTo>
                  <a:lnTo>
                    <a:pt x="12396" y="117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0D543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9" name="Shape 49"/>
            <p:cNvSpPr/>
            <p:nvPr/>
          </p:nvSpPr>
          <p:spPr>
            <a:xfrm>
              <a:off x="5448411" y="1909013"/>
              <a:ext cx="658802" cy="65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17" y="9204"/>
                  </a:lnTo>
                  <a:lnTo>
                    <a:pt x="457" y="7681"/>
                  </a:lnTo>
                  <a:lnTo>
                    <a:pt x="1004" y="6247"/>
                  </a:lnTo>
                  <a:lnTo>
                    <a:pt x="1740" y="4919"/>
                  </a:lnTo>
                  <a:lnTo>
                    <a:pt x="2649" y="3714"/>
                  </a:lnTo>
                  <a:lnTo>
                    <a:pt x="3714" y="2649"/>
                  </a:lnTo>
                  <a:lnTo>
                    <a:pt x="4919" y="1740"/>
                  </a:lnTo>
                  <a:lnTo>
                    <a:pt x="6247" y="1004"/>
                  </a:lnTo>
                  <a:lnTo>
                    <a:pt x="7681" y="457"/>
                  </a:lnTo>
                  <a:lnTo>
                    <a:pt x="9204" y="117"/>
                  </a:lnTo>
                  <a:lnTo>
                    <a:pt x="10800" y="0"/>
                  </a:lnTo>
                  <a:lnTo>
                    <a:pt x="12396" y="117"/>
                  </a:lnTo>
                  <a:lnTo>
                    <a:pt x="13919" y="457"/>
                  </a:lnTo>
                  <a:lnTo>
                    <a:pt x="15353" y="1004"/>
                  </a:lnTo>
                  <a:lnTo>
                    <a:pt x="16681" y="1740"/>
                  </a:lnTo>
                  <a:lnTo>
                    <a:pt x="17886" y="2649"/>
                  </a:lnTo>
                  <a:lnTo>
                    <a:pt x="18951" y="3714"/>
                  </a:lnTo>
                  <a:lnTo>
                    <a:pt x="19860" y="4919"/>
                  </a:lnTo>
                  <a:lnTo>
                    <a:pt x="20596" y="6247"/>
                  </a:lnTo>
                  <a:lnTo>
                    <a:pt x="21143" y="7681"/>
                  </a:lnTo>
                  <a:lnTo>
                    <a:pt x="21483" y="9204"/>
                  </a:lnTo>
                  <a:lnTo>
                    <a:pt x="21600" y="10800"/>
                  </a:lnTo>
                  <a:lnTo>
                    <a:pt x="21483" y="12396"/>
                  </a:lnTo>
                  <a:lnTo>
                    <a:pt x="21143" y="13919"/>
                  </a:lnTo>
                  <a:lnTo>
                    <a:pt x="20596" y="15353"/>
                  </a:lnTo>
                  <a:lnTo>
                    <a:pt x="19860" y="16681"/>
                  </a:lnTo>
                  <a:lnTo>
                    <a:pt x="18951" y="17886"/>
                  </a:lnTo>
                  <a:lnTo>
                    <a:pt x="17886" y="18951"/>
                  </a:lnTo>
                  <a:lnTo>
                    <a:pt x="16681" y="19860"/>
                  </a:lnTo>
                  <a:lnTo>
                    <a:pt x="15353" y="20596"/>
                  </a:lnTo>
                  <a:lnTo>
                    <a:pt x="13919" y="21143"/>
                  </a:lnTo>
                  <a:lnTo>
                    <a:pt x="12396" y="21483"/>
                  </a:lnTo>
                  <a:lnTo>
                    <a:pt x="10800" y="21600"/>
                  </a:lnTo>
                  <a:lnTo>
                    <a:pt x="9204" y="21483"/>
                  </a:lnTo>
                  <a:lnTo>
                    <a:pt x="7681" y="21143"/>
                  </a:lnTo>
                  <a:lnTo>
                    <a:pt x="6247" y="20596"/>
                  </a:lnTo>
                  <a:lnTo>
                    <a:pt x="4919" y="19860"/>
                  </a:lnTo>
                  <a:lnTo>
                    <a:pt x="3714" y="18951"/>
                  </a:lnTo>
                  <a:lnTo>
                    <a:pt x="2649" y="17886"/>
                  </a:lnTo>
                  <a:lnTo>
                    <a:pt x="1740" y="16681"/>
                  </a:lnTo>
                  <a:lnTo>
                    <a:pt x="1004" y="15353"/>
                  </a:lnTo>
                  <a:lnTo>
                    <a:pt x="457" y="13919"/>
                  </a:lnTo>
                  <a:lnTo>
                    <a:pt x="117" y="12396"/>
                  </a:lnTo>
                  <a:lnTo>
                    <a:pt x="0" y="10800"/>
                  </a:lnTo>
                  <a:close/>
                </a:path>
              </a:pathLst>
            </a:custGeom>
            <a:noFill/>
            <a:ln w="12700" cap="flat">
              <a:solidFill>
                <a:srgbClr val="D0D543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0" name="Shape 50"/>
            <p:cNvSpPr/>
            <p:nvPr/>
          </p:nvSpPr>
          <p:spPr>
            <a:xfrm>
              <a:off x="5615290" y="1776983"/>
              <a:ext cx="917449" cy="917449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52" name="Shape 52"/>
          <p:cNvSpPr/>
          <p:nvPr/>
        </p:nvSpPr>
        <p:spPr>
          <a:xfrm>
            <a:off x="602200" y="3097275"/>
            <a:ext cx="4758055" cy="144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spcBef>
                <a:spcPts val="100"/>
              </a:spcBef>
            </a:pPr>
            <a:r>
              <a:rPr spc="10" sz="1600">
                <a:latin typeface="RobotoRegular"/>
                <a:ea typeface="RobotoRegular"/>
                <a:cs typeface="RobotoRegular"/>
                <a:sym typeface="RobotoRegular"/>
              </a:rPr>
              <a:t>Iniciativa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que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promueve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logro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los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17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Objetivos 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Desarrollo Sostenible en Antioquia, a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través del  empoderamiento </a:t>
            </a:r>
            <a:r>
              <a:rPr spc="45" sz="1600"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alianzas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actores 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intersectoriales </a:t>
            </a:r>
            <a:r>
              <a:rPr spc="45" sz="1600"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la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medición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5" sz="1600">
                <a:latin typeface="RobotoRegular"/>
                <a:ea typeface="RobotoRegular"/>
                <a:cs typeface="RobotoRegular"/>
                <a:sym typeface="RobotoRegular"/>
              </a:rPr>
              <a:t>sus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contribuciones  en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indicadores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para la construcción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25" sz="1600">
                <a:latin typeface="RobotoRegular"/>
                <a:ea typeface="RobotoRegular"/>
                <a:cs typeface="RobotoRegular"/>
                <a:sym typeface="RobotoRegular"/>
              </a:rPr>
              <a:t>un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territorio 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socialmente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responsable.</a:t>
            </a:r>
          </a:p>
        </p:txBody>
      </p:sp>
      <p:sp>
        <p:nvSpPr>
          <p:cNvPr id="53" name="Shape 53"/>
          <p:cNvSpPr/>
          <p:nvPr/>
        </p:nvSpPr>
        <p:spPr>
          <a:xfrm>
            <a:off x="7937282" y="1221739"/>
            <a:ext cx="3649981" cy="834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99400"/>
              </a:lnSpc>
              <a:spcBef>
                <a:spcPts val="100"/>
              </a:spcBef>
            </a:pP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Promoción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comunidad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aprendizaje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apropiación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sobre</a:t>
            </a:r>
            <a:r>
              <a:rPr spc="-12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los  Objetivos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Desarrollo</a:t>
            </a:r>
            <a:r>
              <a:rPr spc="-2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Sostenible.</a:t>
            </a:r>
          </a:p>
        </p:txBody>
      </p:sp>
      <p:grpSp>
        <p:nvGrpSpPr>
          <p:cNvPr id="63" name="Group 63"/>
          <p:cNvGrpSpPr/>
          <p:nvPr/>
        </p:nvGrpSpPr>
        <p:grpSpPr>
          <a:xfrm>
            <a:off x="6550914" y="1228344"/>
            <a:ext cx="1084327" cy="4730495"/>
            <a:chOff x="0" y="0"/>
            <a:chExt cx="1084326" cy="4730494"/>
          </a:xfrm>
        </p:grpSpPr>
        <p:sp>
          <p:nvSpPr>
            <p:cNvPr id="54" name="Shape 54"/>
            <p:cNvSpPr/>
            <p:nvPr/>
          </p:nvSpPr>
          <p:spPr>
            <a:xfrm>
              <a:off x="7543" y="4048683"/>
              <a:ext cx="658801" cy="65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9204" y="117"/>
                  </a:lnTo>
                  <a:lnTo>
                    <a:pt x="7681" y="457"/>
                  </a:lnTo>
                  <a:lnTo>
                    <a:pt x="6247" y="1004"/>
                  </a:lnTo>
                  <a:lnTo>
                    <a:pt x="4919" y="1740"/>
                  </a:lnTo>
                  <a:lnTo>
                    <a:pt x="3714" y="2649"/>
                  </a:lnTo>
                  <a:lnTo>
                    <a:pt x="2649" y="3714"/>
                  </a:lnTo>
                  <a:lnTo>
                    <a:pt x="1740" y="4919"/>
                  </a:lnTo>
                  <a:lnTo>
                    <a:pt x="1004" y="6247"/>
                  </a:lnTo>
                  <a:lnTo>
                    <a:pt x="457" y="7681"/>
                  </a:lnTo>
                  <a:lnTo>
                    <a:pt x="117" y="9204"/>
                  </a:lnTo>
                  <a:lnTo>
                    <a:pt x="0" y="10800"/>
                  </a:lnTo>
                  <a:lnTo>
                    <a:pt x="117" y="12396"/>
                  </a:lnTo>
                  <a:lnTo>
                    <a:pt x="457" y="13919"/>
                  </a:lnTo>
                  <a:lnTo>
                    <a:pt x="1004" y="15353"/>
                  </a:lnTo>
                  <a:lnTo>
                    <a:pt x="1740" y="16681"/>
                  </a:lnTo>
                  <a:lnTo>
                    <a:pt x="2649" y="17886"/>
                  </a:lnTo>
                  <a:lnTo>
                    <a:pt x="3714" y="18951"/>
                  </a:lnTo>
                  <a:lnTo>
                    <a:pt x="4919" y="19860"/>
                  </a:lnTo>
                  <a:lnTo>
                    <a:pt x="6247" y="20596"/>
                  </a:lnTo>
                  <a:lnTo>
                    <a:pt x="7681" y="21143"/>
                  </a:lnTo>
                  <a:lnTo>
                    <a:pt x="9204" y="21483"/>
                  </a:lnTo>
                  <a:lnTo>
                    <a:pt x="10800" y="21600"/>
                  </a:lnTo>
                  <a:lnTo>
                    <a:pt x="12396" y="21483"/>
                  </a:lnTo>
                  <a:lnTo>
                    <a:pt x="13919" y="21143"/>
                  </a:lnTo>
                  <a:lnTo>
                    <a:pt x="15353" y="20596"/>
                  </a:lnTo>
                  <a:lnTo>
                    <a:pt x="16681" y="19860"/>
                  </a:lnTo>
                  <a:lnTo>
                    <a:pt x="17886" y="18951"/>
                  </a:lnTo>
                  <a:lnTo>
                    <a:pt x="18951" y="17886"/>
                  </a:lnTo>
                  <a:lnTo>
                    <a:pt x="19860" y="16681"/>
                  </a:lnTo>
                  <a:lnTo>
                    <a:pt x="20596" y="15353"/>
                  </a:lnTo>
                  <a:lnTo>
                    <a:pt x="21143" y="13919"/>
                  </a:lnTo>
                  <a:lnTo>
                    <a:pt x="21483" y="12396"/>
                  </a:lnTo>
                  <a:lnTo>
                    <a:pt x="21600" y="10800"/>
                  </a:lnTo>
                  <a:lnTo>
                    <a:pt x="21483" y="9204"/>
                  </a:lnTo>
                  <a:lnTo>
                    <a:pt x="21143" y="7681"/>
                  </a:lnTo>
                  <a:lnTo>
                    <a:pt x="20596" y="6247"/>
                  </a:lnTo>
                  <a:lnTo>
                    <a:pt x="19860" y="4919"/>
                  </a:lnTo>
                  <a:lnTo>
                    <a:pt x="18951" y="3714"/>
                  </a:lnTo>
                  <a:lnTo>
                    <a:pt x="17886" y="2649"/>
                  </a:lnTo>
                  <a:lnTo>
                    <a:pt x="16681" y="1740"/>
                  </a:lnTo>
                  <a:lnTo>
                    <a:pt x="15353" y="1004"/>
                  </a:lnTo>
                  <a:lnTo>
                    <a:pt x="13919" y="457"/>
                  </a:lnTo>
                  <a:lnTo>
                    <a:pt x="12396" y="117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0D543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5" name="Shape 55"/>
            <p:cNvSpPr/>
            <p:nvPr/>
          </p:nvSpPr>
          <p:spPr>
            <a:xfrm>
              <a:off x="7543" y="4048683"/>
              <a:ext cx="658802" cy="65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17" y="9204"/>
                  </a:lnTo>
                  <a:lnTo>
                    <a:pt x="457" y="7681"/>
                  </a:lnTo>
                  <a:lnTo>
                    <a:pt x="1004" y="6247"/>
                  </a:lnTo>
                  <a:lnTo>
                    <a:pt x="1740" y="4919"/>
                  </a:lnTo>
                  <a:lnTo>
                    <a:pt x="2649" y="3714"/>
                  </a:lnTo>
                  <a:lnTo>
                    <a:pt x="3714" y="2649"/>
                  </a:lnTo>
                  <a:lnTo>
                    <a:pt x="4919" y="1740"/>
                  </a:lnTo>
                  <a:lnTo>
                    <a:pt x="6247" y="1004"/>
                  </a:lnTo>
                  <a:lnTo>
                    <a:pt x="7681" y="457"/>
                  </a:lnTo>
                  <a:lnTo>
                    <a:pt x="9204" y="117"/>
                  </a:lnTo>
                  <a:lnTo>
                    <a:pt x="10800" y="0"/>
                  </a:lnTo>
                  <a:lnTo>
                    <a:pt x="12396" y="117"/>
                  </a:lnTo>
                  <a:lnTo>
                    <a:pt x="13919" y="457"/>
                  </a:lnTo>
                  <a:lnTo>
                    <a:pt x="15353" y="1004"/>
                  </a:lnTo>
                  <a:lnTo>
                    <a:pt x="16681" y="1740"/>
                  </a:lnTo>
                  <a:lnTo>
                    <a:pt x="17886" y="2649"/>
                  </a:lnTo>
                  <a:lnTo>
                    <a:pt x="18951" y="3714"/>
                  </a:lnTo>
                  <a:lnTo>
                    <a:pt x="19860" y="4919"/>
                  </a:lnTo>
                  <a:lnTo>
                    <a:pt x="20596" y="6247"/>
                  </a:lnTo>
                  <a:lnTo>
                    <a:pt x="21143" y="7681"/>
                  </a:lnTo>
                  <a:lnTo>
                    <a:pt x="21483" y="9204"/>
                  </a:lnTo>
                  <a:lnTo>
                    <a:pt x="21600" y="10800"/>
                  </a:lnTo>
                  <a:lnTo>
                    <a:pt x="21483" y="12396"/>
                  </a:lnTo>
                  <a:lnTo>
                    <a:pt x="21143" y="13919"/>
                  </a:lnTo>
                  <a:lnTo>
                    <a:pt x="20596" y="15353"/>
                  </a:lnTo>
                  <a:lnTo>
                    <a:pt x="19860" y="16681"/>
                  </a:lnTo>
                  <a:lnTo>
                    <a:pt x="18951" y="17886"/>
                  </a:lnTo>
                  <a:lnTo>
                    <a:pt x="17886" y="18951"/>
                  </a:lnTo>
                  <a:lnTo>
                    <a:pt x="16681" y="19860"/>
                  </a:lnTo>
                  <a:lnTo>
                    <a:pt x="15353" y="20596"/>
                  </a:lnTo>
                  <a:lnTo>
                    <a:pt x="13919" y="21143"/>
                  </a:lnTo>
                  <a:lnTo>
                    <a:pt x="12396" y="21483"/>
                  </a:lnTo>
                  <a:lnTo>
                    <a:pt x="10800" y="21600"/>
                  </a:lnTo>
                  <a:lnTo>
                    <a:pt x="9204" y="21483"/>
                  </a:lnTo>
                  <a:lnTo>
                    <a:pt x="7681" y="21143"/>
                  </a:lnTo>
                  <a:lnTo>
                    <a:pt x="6247" y="20596"/>
                  </a:lnTo>
                  <a:lnTo>
                    <a:pt x="4919" y="19860"/>
                  </a:lnTo>
                  <a:lnTo>
                    <a:pt x="3714" y="18951"/>
                  </a:lnTo>
                  <a:lnTo>
                    <a:pt x="2649" y="17886"/>
                  </a:lnTo>
                  <a:lnTo>
                    <a:pt x="1740" y="16681"/>
                  </a:lnTo>
                  <a:lnTo>
                    <a:pt x="1004" y="15353"/>
                  </a:lnTo>
                  <a:lnTo>
                    <a:pt x="457" y="13919"/>
                  </a:lnTo>
                  <a:lnTo>
                    <a:pt x="117" y="12396"/>
                  </a:lnTo>
                  <a:lnTo>
                    <a:pt x="0" y="10800"/>
                  </a:lnTo>
                  <a:close/>
                </a:path>
              </a:pathLst>
            </a:custGeom>
            <a:noFill/>
            <a:ln w="12700" cap="flat">
              <a:solidFill>
                <a:srgbClr val="D0D543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6" name="Shape 56"/>
            <p:cNvSpPr/>
            <p:nvPr/>
          </p:nvSpPr>
          <p:spPr>
            <a:xfrm>
              <a:off x="166878" y="3813047"/>
              <a:ext cx="917449" cy="917448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7" name="Shape 57"/>
            <p:cNvSpPr/>
            <p:nvPr/>
          </p:nvSpPr>
          <p:spPr>
            <a:xfrm>
              <a:off x="7543" y="35114"/>
              <a:ext cx="658801" cy="65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9204" y="117"/>
                  </a:lnTo>
                  <a:lnTo>
                    <a:pt x="7681" y="457"/>
                  </a:lnTo>
                  <a:lnTo>
                    <a:pt x="6247" y="1004"/>
                  </a:lnTo>
                  <a:lnTo>
                    <a:pt x="4919" y="1740"/>
                  </a:lnTo>
                  <a:lnTo>
                    <a:pt x="3714" y="2649"/>
                  </a:lnTo>
                  <a:lnTo>
                    <a:pt x="2649" y="3714"/>
                  </a:lnTo>
                  <a:lnTo>
                    <a:pt x="1740" y="4919"/>
                  </a:lnTo>
                  <a:lnTo>
                    <a:pt x="1004" y="6247"/>
                  </a:lnTo>
                  <a:lnTo>
                    <a:pt x="457" y="7681"/>
                  </a:lnTo>
                  <a:lnTo>
                    <a:pt x="117" y="9204"/>
                  </a:lnTo>
                  <a:lnTo>
                    <a:pt x="0" y="10800"/>
                  </a:lnTo>
                  <a:lnTo>
                    <a:pt x="117" y="12396"/>
                  </a:lnTo>
                  <a:lnTo>
                    <a:pt x="457" y="13919"/>
                  </a:lnTo>
                  <a:lnTo>
                    <a:pt x="1004" y="15353"/>
                  </a:lnTo>
                  <a:lnTo>
                    <a:pt x="1740" y="16681"/>
                  </a:lnTo>
                  <a:lnTo>
                    <a:pt x="2649" y="17886"/>
                  </a:lnTo>
                  <a:lnTo>
                    <a:pt x="3714" y="18951"/>
                  </a:lnTo>
                  <a:lnTo>
                    <a:pt x="4919" y="19860"/>
                  </a:lnTo>
                  <a:lnTo>
                    <a:pt x="6247" y="20596"/>
                  </a:lnTo>
                  <a:lnTo>
                    <a:pt x="7681" y="21143"/>
                  </a:lnTo>
                  <a:lnTo>
                    <a:pt x="9204" y="21483"/>
                  </a:lnTo>
                  <a:lnTo>
                    <a:pt x="10800" y="21600"/>
                  </a:lnTo>
                  <a:lnTo>
                    <a:pt x="12396" y="21483"/>
                  </a:lnTo>
                  <a:lnTo>
                    <a:pt x="13919" y="21143"/>
                  </a:lnTo>
                  <a:lnTo>
                    <a:pt x="15353" y="20596"/>
                  </a:lnTo>
                  <a:lnTo>
                    <a:pt x="16681" y="19860"/>
                  </a:lnTo>
                  <a:lnTo>
                    <a:pt x="17886" y="18951"/>
                  </a:lnTo>
                  <a:lnTo>
                    <a:pt x="18951" y="17886"/>
                  </a:lnTo>
                  <a:lnTo>
                    <a:pt x="19860" y="16681"/>
                  </a:lnTo>
                  <a:lnTo>
                    <a:pt x="20596" y="15353"/>
                  </a:lnTo>
                  <a:lnTo>
                    <a:pt x="21143" y="13919"/>
                  </a:lnTo>
                  <a:lnTo>
                    <a:pt x="21483" y="12396"/>
                  </a:lnTo>
                  <a:lnTo>
                    <a:pt x="21600" y="10800"/>
                  </a:lnTo>
                  <a:lnTo>
                    <a:pt x="21483" y="9204"/>
                  </a:lnTo>
                  <a:lnTo>
                    <a:pt x="21143" y="7681"/>
                  </a:lnTo>
                  <a:lnTo>
                    <a:pt x="20596" y="6247"/>
                  </a:lnTo>
                  <a:lnTo>
                    <a:pt x="19860" y="4919"/>
                  </a:lnTo>
                  <a:lnTo>
                    <a:pt x="18951" y="3714"/>
                  </a:lnTo>
                  <a:lnTo>
                    <a:pt x="17886" y="2649"/>
                  </a:lnTo>
                  <a:lnTo>
                    <a:pt x="16681" y="1740"/>
                  </a:lnTo>
                  <a:lnTo>
                    <a:pt x="15353" y="1004"/>
                  </a:lnTo>
                  <a:lnTo>
                    <a:pt x="13919" y="457"/>
                  </a:lnTo>
                  <a:lnTo>
                    <a:pt x="12396" y="117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0D543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8" name="Shape 58"/>
            <p:cNvSpPr/>
            <p:nvPr/>
          </p:nvSpPr>
          <p:spPr>
            <a:xfrm>
              <a:off x="7543" y="35114"/>
              <a:ext cx="658802" cy="65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17" y="9204"/>
                  </a:lnTo>
                  <a:lnTo>
                    <a:pt x="457" y="7681"/>
                  </a:lnTo>
                  <a:lnTo>
                    <a:pt x="1004" y="6247"/>
                  </a:lnTo>
                  <a:lnTo>
                    <a:pt x="1740" y="4919"/>
                  </a:lnTo>
                  <a:lnTo>
                    <a:pt x="2649" y="3714"/>
                  </a:lnTo>
                  <a:lnTo>
                    <a:pt x="3714" y="2649"/>
                  </a:lnTo>
                  <a:lnTo>
                    <a:pt x="4919" y="1740"/>
                  </a:lnTo>
                  <a:lnTo>
                    <a:pt x="6247" y="1004"/>
                  </a:lnTo>
                  <a:lnTo>
                    <a:pt x="7681" y="457"/>
                  </a:lnTo>
                  <a:lnTo>
                    <a:pt x="9204" y="117"/>
                  </a:lnTo>
                  <a:lnTo>
                    <a:pt x="10800" y="0"/>
                  </a:lnTo>
                  <a:lnTo>
                    <a:pt x="12396" y="117"/>
                  </a:lnTo>
                  <a:lnTo>
                    <a:pt x="13919" y="457"/>
                  </a:lnTo>
                  <a:lnTo>
                    <a:pt x="15353" y="1004"/>
                  </a:lnTo>
                  <a:lnTo>
                    <a:pt x="16681" y="1740"/>
                  </a:lnTo>
                  <a:lnTo>
                    <a:pt x="17886" y="2649"/>
                  </a:lnTo>
                  <a:lnTo>
                    <a:pt x="18951" y="3714"/>
                  </a:lnTo>
                  <a:lnTo>
                    <a:pt x="19860" y="4919"/>
                  </a:lnTo>
                  <a:lnTo>
                    <a:pt x="20596" y="6247"/>
                  </a:lnTo>
                  <a:lnTo>
                    <a:pt x="21143" y="7681"/>
                  </a:lnTo>
                  <a:lnTo>
                    <a:pt x="21483" y="9204"/>
                  </a:lnTo>
                  <a:lnTo>
                    <a:pt x="21600" y="10800"/>
                  </a:lnTo>
                  <a:lnTo>
                    <a:pt x="21483" y="12396"/>
                  </a:lnTo>
                  <a:lnTo>
                    <a:pt x="21143" y="13919"/>
                  </a:lnTo>
                  <a:lnTo>
                    <a:pt x="20596" y="15353"/>
                  </a:lnTo>
                  <a:lnTo>
                    <a:pt x="19860" y="16681"/>
                  </a:lnTo>
                  <a:lnTo>
                    <a:pt x="18951" y="17886"/>
                  </a:lnTo>
                  <a:lnTo>
                    <a:pt x="17886" y="18951"/>
                  </a:lnTo>
                  <a:lnTo>
                    <a:pt x="16681" y="19860"/>
                  </a:lnTo>
                  <a:lnTo>
                    <a:pt x="15353" y="20596"/>
                  </a:lnTo>
                  <a:lnTo>
                    <a:pt x="13919" y="21143"/>
                  </a:lnTo>
                  <a:lnTo>
                    <a:pt x="12396" y="21483"/>
                  </a:lnTo>
                  <a:lnTo>
                    <a:pt x="10800" y="21600"/>
                  </a:lnTo>
                  <a:lnTo>
                    <a:pt x="9204" y="21483"/>
                  </a:lnTo>
                  <a:lnTo>
                    <a:pt x="7681" y="21143"/>
                  </a:lnTo>
                  <a:lnTo>
                    <a:pt x="6247" y="20596"/>
                  </a:lnTo>
                  <a:lnTo>
                    <a:pt x="4919" y="19860"/>
                  </a:lnTo>
                  <a:lnTo>
                    <a:pt x="3714" y="18951"/>
                  </a:lnTo>
                  <a:lnTo>
                    <a:pt x="2649" y="17886"/>
                  </a:lnTo>
                  <a:lnTo>
                    <a:pt x="1740" y="16681"/>
                  </a:lnTo>
                  <a:lnTo>
                    <a:pt x="1004" y="15353"/>
                  </a:lnTo>
                  <a:lnTo>
                    <a:pt x="457" y="13919"/>
                  </a:lnTo>
                  <a:lnTo>
                    <a:pt x="117" y="12396"/>
                  </a:lnTo>
                  <a:lnTo>
                    <a:pt x="0" y="10800"/>
                  </a:lnTo>
                  <a:close/>
                </a:path>
              </a:pathLst>
            </a:custGeom>
            <a:noFill/>
            <a:ln w="12700" cap="flat">
              <a:solidFill>
                <a:srgbClr val="D0D543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9" name="Shape 59"/>
            <p:cNvSpPr/>
            <p:nvPr/>
          </p:nvSpPr>
          <p:spPr>
            <a:xfrm>
              <a:off x="166878" y="0"/>
              <a:ext cx="917449" cy="917448"/>
            </a:xfrm>
            <a:prstGeom prst="rect">
              <a:avLst/>
            </a:prstGeom>
            <a:blipFill rotWithShape="1">
              <a:blip r:embed="rId7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60" name="Shape 60"/>
            <p:cNvSpPr/>
            <p:nvPr/>
          </p:nvSpPr>
          <p:spPr>
            <a:xfrm>
              <a:off x="0" y="2744901"/>
              <a:ext cx="658801" cy="653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9204" y="117"/>
                  </a:lnTo>
                  <a:lnTo>
                    <a:pt x="7681" y="457"/>
                  </a:lnTo>
                  <a:lnTo>
                    <a:pt x="6247" y="1004"/>
                  </a:lnTo>
                  <a:lnTo>
                    <a:pt x="4919" y="1740"/>
                  </a:lnTo>
                  <a:lnTo>
                    <a:pt x="3714" y="2649"/>
                  </a:lnTo>
                  <a:lnTo>
                    <a:pt x="2649" y="3714"/>
                  </a:lnTo>
                  <a:lnTo>
                    <a:pt x="1740" y="4919"/>
                  </a:lnTo>
                  <a:lnTo>
                    <a:pt x="1004" y="6247"/>
                  </a:lnTo>
                  <a:lnTo>
                    <a:pt x="457" y="7681"/>
                  </a:lnTo>
                  <a:lnTo>
                    <a:pt x="117" y="9204"/>
                  </a:lnTo>
                  <a:lnTo>
                    <a:pt x="0" y="10800"/>
                  </a:lnTo>
                  <a:lnTo>
                    <a:pt x="117" y="12396"/>
                  </a:lnTo>
                  <a:lnTo>
                    <a:pt x="457" y="13919"/>
                  </a:lnTo>
                  <a:lnTo>
                    <a:pt x="1004" y="15353"/>
                  </a:lnTo>
                  <a:lnTo>
                    <a:pt x="1740" y="16681"/>
                  </a:lnTo>
                  <a:lnTo>
                    <a:pt x="2649" y="17885"/>
                  </a:lnTo>
                  <a:lnTo>
                    <a:pt x="3714" y="18951"/>
                  </a:lnTo>
                  <a:lnTo>
                    <a:pt x="4919" y="19860"/>
                  </a:lnTo>
                  <a:lnTo>
                    <a:pt x="6247" y="20596"/>
                  </a:lnTo>
                  <a:lnTo>
                    <a:pt x="7681" y="21143"/>
                  </a:lnTo>
                  <a:lnTo>
                    <a:pt x="9204" y="21483"/>
                  </a:lnTo>
                  <a:lnTo>
                    <a:pt x="10800" y="21600"/>
                  </a:lnTo>
                  <a:lnTo>
                    <a:pt x="12396" y="21483"/>
                  </a:lnTo>
                  <a:lnTo>
                    <a:pt x="13919" y="21143"/>
                  </a:lnTo>
                  <a:lnTo>
                    <a:pt x="15353" y="20596"/>
                  </a:lnTo>
                  <a:lnTo>
                    <a:pt x="16681" y="19860"/>
                  </a:lnTo>
                  <a:lnTo>
                    <a:pt x="17886" y="18951"/>
                  </a:lnTo>
                  <a:lnTo>
                    <a:pt x="18951" y="17885"/>
                  </a:lnTo>
                  <a:lnTo>
                    <a:pt x="19860" y="16681"/>
                  </a:lnTo>
                  <a:lnTo>
                    <a:pt x="20596" y="15353"/>
                  </a:lnTo>
                  <a:lnTo>
                    <a:pt x="21143" y="13919"/>
                  </a:lnTo>
                  <a:lnTo>
                    <a:pt x="21483" y="12396"/>
                  </a:lnTo>
                  <a:lnTo>
                    <a:pt x="21600" y="10800"/>
                  </a:lnTo>
                  <a:lnTo>
                    <a:pt x="21483" y="9204"/>
                  </a:lnTo>
                  <a:lnTo>
                    <a:pt x="21143" y="7681"/>
                  </a:lnTo>
                  <a:lnTo>
                    <a:pt x="20596" y="6247"/>
                  </a:lnTo>
                  <a:lnTo>
                    <a:pt x="19860" y="4919"/>
                  </a:lnTo>
                  <a:lnTo>
                    <a:pt x="18951" y="3714"/>
                  </a:lnTo>
                  <a:lnTo>
                    <a:pt x="17886" y="2649"/>
                  </a:lnTo>
                  <a:lnTo>
                    <a:pt x="16681" y="1740"/>
                  </a:lnTo>
                  <a:lnTo>
                    <a:pt x="15353" y="1004"/>
                  </a:lnTo>
                  <a:lnTo>
                    <a:pt x="13919" y="457"/>
                  </a:lnTo>
                  <a:lnTo>
                    <a:pt x="12396" y="117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0D543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61" name="Shape 61"/>
            <p:cNvSpPr/>
            <p:nvPr/>
          </p:nvSpPr>
          <p:spPr>
            <a:xfrm>
              <a:off x="0" y="2744901"/>
              <a:ext cx="658802" cy="65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17" y="9204"/>
                  </a:lnTo>
                  <a:lnTo>
                    <a:pt x="457" y="7681"/>
                  </a:lnTo>
                  <a:lnTo>
                    <a:pt x="1004" y="6247"/>
                  </a:lnTo>
                  <a:lnTo>
                    <a:pt x="1740" y="4919"/>
                  </a:lnTo>
                  <a:lnTo>
                    <a:pt x="2649" y="3714"/>
                  </a:lnTo>
                  <a:lnTo>
                    <a:pt x="3714" y="2649"/>
                  </a:lnTo>
                  <a:lnTo>
                    <a:pt x="4919" y="1740"/>
                  </a:lnTo>
                  <a:lnTo>
                    <a:pt x="6247" y="1004"/>
                  </a:lnTo>
                  <a:lnTo>
                    <a:pt x="7681" y="457"/>
                  </a:lnTo>
                  <a:lnTo>
                    <a:pt x="9204" y="117"/>
                  </a:lnTo>
                  <a:lnTo>
                    <a:pt x="10800" y="0"/>
                  </a:lnTo>
                  <a:lnTo>
                    <a:pt x="12396" y="117"/>
                  </a:lnTo>
                  <a:lnTo>
                    <a:pt x="13919" y="457"/>
                  </a:lnTo>
                  <a:lnTo>
                    <a:pt x="15353" y="1004"/>
                  </a:lnTo>
                  <a:lnTo>
                    <a:pt x="16681" y="1740"/>
                  </a:lnTo>
                  <a:lnTo>
                    <a:pt x="17886" y="2649"/>
                  </a:lnTo>
                  <a:lnTo>
                    <a:pt x="18951" y="3714"/>
                  </a:lnTo>
                  <a:lnTo>
                    <a:pt x="19860" y="4919"/>
                  </a:lnTo>
                  <a:lnTo>
                    <a:pt x="20596" y="6247"/>
                  </a:lnTo>
                  <a:lnTo>
                    <a:pt x="21143" y="7681"/>
                  </a:lnTo>
                  <a:lnTo>
                    <a:pt x="21483" y="9204"/>
                  </a:lnTo>
                  <a:lnTo>
                    <a:pt x="21600" y="10800"/>
                  </a:lnTo>
                  <a:lnTo>
                    <a:pt x="21483" y="12396"/>
                  </a:lnTo>
                  <a:lnTo>
                    <a:pt x="21143" y="13919"/>
                  </a:lnTo>
                  <a:lnTo>
                    <a:pt x="20596" y="15353"/>
                  </a:lnTo>
                  <a:lnTo>
                    <a:pt x="19860" y="16681"/>
                  </a:lnTo>
                  <a:lnTo>
                    <a:pt x="18951" y="17886"/>
                  </a:lnTo>
                  <a:lnTo>
                    <a:pt x="17886" y="18951"/>
                  </a:lnTo>
                  <a:lnTo>
                    <a:pt x="16681" y="19860"/>
                  </a:lnTo>
                  <a:lnTo>
                    <a:pt x="15353" y="20596"/>
                  </a:lnTo>
                  <a:lnTo>
                    <a:pt x="13919" y="21143"/>
                  </a:lnTo>
                  <a:lnTo>
                    <a:pt x="12396" y="21483"/>
                  </a:lnTo>
                  <a:lnTo>
                    <a:pt x="10800" y="21600"/>
                  </a:lnTo>
                  <a:lnTo>
                    <a:pt x="9204" y="21483"/>
                  </a:lnTo>
                  <a:lnTo>
                    <a:pt x="7681" y="21143"/>
                  </a:lnTo>
                  <a:lnTo>
                    <a:pt x="6247" y="20596"/>
                  </a:lnTo>
                  <a:lnTo>
                    <a:pt x="4919" y="19860"/>
                  </a:lnTo>
                  <a:lnTo>
                    <a:pt x="3714" y="18951"/>
                  </a:lnTo>
                  <a:lnTo>
                    <a:pt x="2649" y="17886"/>
                  </a:lnTo>
                  <a:lnTo>
                    <a:pt x="1740" y="16681"/>
                  </a:lnTo>
                  <a:lnTo>
                    <a:pt x="1004" y="15353"/>
                  </a:lnTo>
                  <a:lnTo>
                    <a:pt x="457" y="13919"/>
                  </a:lnTo>
                  <a:lnTo>
                    <a:pt x="117" y="12396"/>
                  </a:lnTo>
                  <a:lnTo>
                    <a:pt x="0" y="10800"/>
                  </a:lnTo>
                  <a:close/>
                </a:path>
              </a:pathLst>
            </a:custGeom>
            <a:noFill/>
            <a:ln w="12700" cap="flat">
              <a:solidFill>
                <a:srgbClr val="D0D543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62" name="Shape 62"/>
            <p:cNvSpPr/>
            <p:nvPr/>
          </p:nvSpPr>
          <p:spPr>
            <a:xfrm>
              <a:off x="166878" y="2514600"/>
              <a:ext cx="917449" cy="917448"/>
            </a:xfrm>
            <a:prstGeom prst="rect">
              <a:avLst/>
            </a:prstGeom>
            <a:blipFill rotWithShape="1">
              <a:blip r:embed="rId8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64" name="Shape 64"/>
          <p:cNvSpPr/>
          <p:nvPr/>
        </p:nvSpPr>
        <p:spPr>
          <a:xfrm>
            <a:off x="7937271" y="4885435"/>
            <a:ext cx="3494405" cy="1403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100600"/>
              </a:lnSpc>
            </a:pP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Sistema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información </a:t>
            </a:r>
            <a:r>
              <a:rPr spc="1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para la 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medición del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departamento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generación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conocimiento  </a:t>
            </a:r>
            <a:r>
              <a:rPr spc="1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territorial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acciones sociales</a:t>
            </a:r>
            <a:r>
              <a:rPr spc="-104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empresariales.</a:t>
            </a:r>
          </a:p>
        </p:txBody>
      </p:sp>
      <p:sp>
        <p:nvSpPr>
          <p:cNvPr id="65" name="Shape 65"/>
          <p:cNvSpPr/>
          <p:nvPr/>
        </p:nvSpPr>
        <p:spPr>
          <a:xfrm>
            <a:off x="7937271" y="2514090"/>
            <a:ext cx="3432810" cy="834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99400"/>
              </a:lnSpc>
              <a:spcBef>
                <a:spcPts val="100"/>
              </a:spcBef>
            </a:pP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Apropiación </a:t>
            </a:r>
            <a:r>
              <a:rPr spc="1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territorial a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través</a:t>
            </a:r>
            <a:r>
              <a:rPr spc="-69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 </a:t>
            </a:r>
            <a:r>
              <a:rPr spc="1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sus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actores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capacidades,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acciones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proyectos</a:t>
            </a:r>
            <a:r>
              <a:rPr spc="-7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concretos.</a:t>
            </a:r>
          </a:p>
        </p:txBody>
      </p:sp>
      <p:sp>
        <p:nvSpPr>
          <p:cNvPr id="66" name="Shape 66"/>
          <p:cNvSpPr/>
          <p:nvPr/>
        </p:nvSpPr>
        <p:spPr>
          <a:xfrm>
            <a:off x="7937271" y="3751579"/>
            <a:ext cx="3385185" cy="834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99400"/>
              </a:lnSpc>
              <a:spcBef>
                <a:spcPts val="100"/>
              </a:spcBef>
            </a:pP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Contar con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metas </a:t>
            </a:r>
            <a:r>
              <a:rPr spc="5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acciones  colectivas </a:t>
            </a:r>
            <a:r>
              <a:rPr spc="1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para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alcanzar los </a:t>
            </a:r>
            <a:r>
              <a:rPr spc="2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ODS 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-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el</a:t>
            </a:r>
            <a:r>
              <a:rPr spc="-1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5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departamento.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xfrm>
            <a:off x="5816586" y="169163"/>
            <a:ext cx="5774691" cy="3302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indent="12700">
              <a:spcBef>
                <a:spcPts val="100"/>
              </a:spcBef>
              <a:tabLst>
                <a:tab pos="1524000" algn="l"/>
                <a:tab pos="2019300" algn="l"/>
                <a:tab pos="44958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pc="200" sz="2000">
                <a:solidFill>
                  <a:srgbClr val="FFFFFF"/>
                </a:solidFill>
              </a:rPr>
              <a:t>Me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d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c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ó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n	</a:t>
            </a:r>
            <a:r>
              <a:rPr b="1" spc="100" sz="2000">
                <a:solidFill>
                  <a:srgbClr val="FFFFFF"/>
                </a:solidFill>
              </a:rPr>
              <a:t>d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e	o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r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300" sz="2000">
                <a:solidFill>
                  <a:srgbClr val="FFFFFF"/>
                </a:solidFill>
              </a:rPr>
              <a:t>ga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n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z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a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c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o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n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e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s	s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o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c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i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a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l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e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69" name="Shape 69"/>
          <p:cNvSpPr/>
          <p:nvPr/>
        </p:nvSpPr>
        <p:spPr>
          <a:xfrm>
            <a:off x="1198503" y="4070615"/>
            <a:ext cx="4551092" cy="561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68" y="0"/>
                </a:moveTo>
                <a:lnTo>
                  <a:pt x="0" y="0"/>
                </a:lnTo>
                <a:lnTo>
                  <a:pt x="0" y="21600"/>
                </a:lnTo>
                <a:lnTo>
                  <a:pt x="20268" y="21600"/>
                </a:lnTo>
                <a:lnTo>
                  <a:pt x="21600" y="10800"/>
                </a:lnTo>
                <a:lnTo>
                  <a:pt x="20268" y="0"/>
                </a:lnTo>
                <a:close/>
              </a:path>
            </a:pathLst>
          </a:custGeom>
          <a:solidFill>
            <a:srgbClr val="47A48B"/>
          </a:solid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70" name="Shape 70"/>
          <p:cNvSpPr/>
          <p:nvPr/>
        </p:nvSpPr>
        <p:spPr>
          <a:xfrm>
            <a:off x="3089413" y="4123435"/>
            <a:ext cx="725171" cy="36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20"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20" sz="2400">
                <a:solidFill>
                  <a:srgbClr val="FFFFFF"/>
                </a:solidFill>
              </a:rPr>
              <a:t>2017</a:t>
            </a:r>
          </a:p>
        </p:txBody>
      </p:sp>
      <p:grpSp>
        <p:nvGrpSpPr>
          <p:cNvPr id="73" name="Group 73"/>
          <p:cNvGrpSpPr/>
          <p:nvPr/>
        </p:nvGrpSpPr>
        <p:grpSpPr>
          <a:xfrm>
            <a:off x="5213362" y="4070615"/>
            <a:ext cx="4167003" cy="561404"/>
            <a:chOff x="0" y="0"/>
            <a:chExt cx="4167002" cy="561403"/>
          </a:xfrm>
        </p:grpSpPr>
        <p:sp>
          <p:nvSpPr>
            <p:cNvPr id="71" name="Shape 71"/>
            <p:cNvSpPr/>
            <p:nvPr/>
          </p:nvSpPr>
          <p:spPr>
            <a:xfrm>
              <a:off x="0" y="0"/>
              <a:ext cx="4166998" cy="561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145" y="0"/>
                  </a:moveTo>
                  <a:lnTo>
                    <a:pt x="0" y="0"/>
                  </a:lnTo>
                  <a:lnTo>
                    <a:pt x="1455" y="10800"/>
                  </a:lnTo>
                  <a:lnTo>
                    <a:pt x="0" y="21600"/>
                  </a:lnTo>
                  <a:lnTo>
                    <a:pt x="20145" y="21600"/>
                  </a:lnTo>
                  <a:lnTo>
                    <a:pt x="21600" y="10800"/>
                  </a:lnTo>
                  <a:lnTo>
                    <a:pt x="20145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72" name="Shape 72"/>
            <p:cNvSpPr/>
            <p:nvPr/>
          </p:nvSpPr>
          <p:spPr>
            <a:xfrm>
              <a:off x="0" y="0"/>
              <a:ext cx="4167003" cy="561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145" y="0"/>
                  </a:lnTo>
                  <a:lnTo>
                    <a:pt x="21600" y="10800"/>
                  </a:lnTo>
                  <a:lnTo>
                    <a:pt x="20145" y="21600"/>
                  </a:lnTo>
                  <a:lnTo>
                    <a:pt x="0" y="21600"/>
                  </a:lnTo>
                  <a:lnTo>
                    <a:pt x="1455" y="108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74" name="Shape 74"/>
          <p:cNvSpPr/>
          <p:nvPr/>
        </p:nvSpPr>
        <p:spPr>
          <a:xfrm>
            <a:off x="6966407" y="4123435"/>
            <a:ext cx="725171" cy="36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20"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20" sz="2400">
                <a:solidFill>
                  <a:srgbClr val="FFFFFF"/>
                </a:solidFill>
              </a:rPr>
              <a:t>2018</a:t>
            </a:r>
          </a:p>
        </p:txBody>
      </p:sp>
      <p:grpSp>
        <p:nvGrpSpPr>
          <p:cNvPr id="77" name="Group 77"/>
          <p:cNvGrpSpPr/>
          <p:nvPr/>
        </p:nvGrpSpPr>
        <p:grpSpPr>
          <a:xfrm>
            <a:off x="8842399" y="4070615"/>
            <a:ext cx="2689853" cy="561404"/>
            <a:chOff x="0" y="0"/>
            <a:chExt cx="2689852" cy="561403"/>
          </a:xfrm>
        </p:grpSpPr>
        <p:sp>
          <p:nvSpPr>
            <p:cNvPr id="75" name="Shape 75"/>
            <p:cNvSpPr/>
            <p:nvPr/>
          </p:nvSpPr>
          <p:spPr>
            <a:xfrm>
              <a:off x="0" y="0"/>
              <a:ext cx="2689849" cy="561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346" y="0"/>
                  </a:moveTo>
                  <a:lnTo>
                    <a:pt x="0" y="0"/>
                  </a:lnTo>
                  <a:lnTo>
                    <a:pt x="2254" y="10800"/>
                  </a:lnTo>
                  <a:lnTo>
                    <a:pt x="0" y="21600"/>
                  </a:lnTo>
                  <a:lnTo>
                    <a:pt x="19346" y="21600"/>
                  </a:lnTo>
                  <a:lnTo>
                    <a:pt x="21600" y="10800"/>
                  </a:lnTo>
                  <a:lnTo>
                    <a:pt x="19346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76" name="Shape 76"/>
            <p:cNvSpPr/>
            <p:nvPr/>
          </p:nvSpPr>
          <p:spPr>
            <a:xfrm>
              <a:off x="0" y="0"/>
              <a:ext cx="2689853" cy="561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9346" y="0"/>
                  </a:lnTo>
                  <a:lnTo>
                    <a:pt x="21600" y="10800"/>
                  </a:lnTo>
                  <a:lnTo>
                    <a:pt x="19346" y="21600"/>
                  </a:lnTo>
                  <a:lnTo>
                    <a:pt x="0" y="21600"/>
                  </a:lnTo>
                  <a:lnTo>
                    <a:pt x="2254" y="108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78" name="Shape 78"/>
          <p:cNvSpPr/>
          <p:nvPr/>
        </p:nvSpPr>
        <p:spPr>
          <a:xfrm>
            <a:off x="9856862" y="4123435"/>
            <a:ext cx="725171" cy="36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20"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20" sz="2400">
                <a:solidFill>
                  <a:srgbClr val="FFFFFF"/>
                </a:solidFill>
              </a:rPr>
              <a:t>2019</a:t>
            </a:r>
          </a:p>
        </p:txBody>
      </p:sp>
      <p:grpSp>
        <p:nvGrpSpPr>
          <p:cNvPr id="85" name="Group 85"/>
          <p:cNvGrpSpPr/>
          <p:nvPr/>
        </p:nvGrpSpPr>
        <p:grpSpPr>
          <a:xfrm>
            <a:off x="1430324" y="3562742"/>
            <a:ext cx="6607937" cy="1508584"/>
            <a:chOff x="0" y="0"/>
            <a:chExt cx="6607936" cy="1508582"/>
          </a:xfrm>
        </p:grpSpPr>
        <p:sp>
          <p:nvSpPr>
            <p:cNvPr id="79" name="Shape 79"/>
            <p:cNvSpPr/>
            <p:nvPr/>
          </p:nvSpPr>
          <p:spPr>
            <a:xfrm>
              <a:off x="28574" y="953654"/>
              <a:ext cx="19051" cy="453899"/>
            </a:xfrm>
            <a:prstGeom prst="rect">
              <a:avLst/>
            </a:pr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80" name="Shape 80"/>
            <p:cNvSpPr/>
            <p:nvPr/>
          </p:nvSpPr>
          <p:spPr>
            <a:xfrm>
              <a:off x="0" y="1436128"/>
              <a:ext cx="76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81" name="Shape 81"/>
            <p:cNvSpPr/>
            <p:nvPr/>
          </p:nvSpPr>
          <p:spPr>
            <a:xfrm>
              <a:off x="1145627" y="0"/>
              <a:ext cx="76201" cy="520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81"/>
                  </a:moveTo>
                  <a:lnTo>
                    <a:pt x="10800" y="0"/>
                  </a:lnTo>
                  <a:lnTo>
                    <a:pt x="0" y="1581"/>
                  </a:lnTo>
                  <a:lnTo>
                    <a:pt x="8100" y="2767"/>
                  </a:lnTo>
                  <a:lnTo>
                    <a:pt x="8100" y="21600"/>
                  </a:lnTo>
                  <a:lnTo>
                    <a:pt x="13500" y="21600"/>
                  </a:lnTo>
                  <a:lnTo>
                    <a:pt x="13500" y="2767"/>
                  </a:lnTo>
                  <a:lnTo>
                    <a:pt x="21600" y="1581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82" name="Shape 82"/>
            <p:cNvSpPr/>
            <p:nvPr/>
          </p:nvSpPr>
          <p:spPr>
            <a:xfrm>
              <a:off x="2614687" y="988008"/>
              <a:ext cx="19051" cy="453899"/>
            </a:xfrm>
            <a:prstGeom prst="rect">
              <a:avLst/>
            </a:pr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83" name="Shape 83"/>
            <p:cNvSpPr/>
            <p:nvPr/>
          </p:nvSpPr>
          <p:spPr>
            <a:xfrm>
              <a:off x="2586112" y="1470482"/>
              <a:ext cx="76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84" name="Shape 84"/>
            <p:cNvSpPr/>
            <p:nvPr/>
          </p:nvSpPr>
          <p:spPr>
            <a:xfrm>
              <a:off x="6531736" y="55956"/>
              <a:ext cx="76201" cy="520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81"/>
                  </a:moveTo>
                  <a:lnTo>
                    <a:pt x="10800" y="0"/>
                  </a:lnTo>
                  <a:lnTo>
                    <a:pt x="0" y="1581"/>
                  </a:lnTo>
                  <a:lnTo>
                    <a:pt x="8100" y="2767"/>
                  </a:lnTo>
                  <a:lnTo>
                    <a:pt x="8100" y="21600"/>
                  </a:lnTo>
                  <a:lnTo>
                    <a:pt x="13500" y="21600"/>
                  </a:lnTo>
                  <a:lnTo>
                    <a:pt x="13500" y="2767"/>
                  </a:lnTo>
                  <a:lnTo>
                    <a:pt x="21600" y="1581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86" name="Shape 86"/>
          <p:cNvSpPr/>
          <p:nvPr/>
        </p:nvSpPr>
        <p:spPr>
          <a:xfrm>
            <a:off x="516865" y="5136388"/>
            <a:ext cx="1862454" cy="978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3970" algn="ctr">
              <a:lnSpc>
                <a:spcPct val="101899"/>
              </a:lnSpc>
            </a:pP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Presentación en la 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Confederación 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Colombiana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</a:t>
            </a:r>
            <a:r>
              <a:rPr spc="-65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-15" sz="1600">
                <a:latin typeface="RobotoRegular"/>
                <a:ea typeface="RobotoRegular"/>
                <a:cs typeface="RobotoRegular"/>
                <a:sym typeface="RobotoRegular"/>
              </a:rPr>
              <a:t>ONG</a:t>
            </a:r>
          </a:p>
        </p:txBody>
      </p:sp>
      <p:sp>
        <p:nvSpPr>
          <p:cNvPr id="87" name="Shape 87"/>
          <p:cNvSpPr/>
          <p:nvPr/>
        </p:nvSpPr>
        <p:spPr>
          <a:xfrm>
            <a:off x="1667026" y="2679699"/>
            <a:ext cx="2108836" cy="481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4804" marR="5080" indent="-332739">
              <a:lnSpc>
                <a:spcPts val="1900"/>
              </a:lnSpc>
              <a:spcBef>
                <a:spcPts val="100"/>
              </a:spcBef>
            </a:pP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Ideación del reporte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organizaciones</a:t>
            </a:r>
          </a:p>
        </p:txBody>
      </p:sp>
      <p:sp>
        <p:nvSpPr>
          <p:cNvPr id="88" name="Shape 88"/>
          <p:cNvSpPr/>
          <p:nvPr/>
        </p:nvSpPr>
        <p:spPr>
          <a:xfrm>
            <a:off x="2029674" y="3173475"/>
            <a:ext cx="13830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sociales </a:t>
            </a:r>
            <a:r>
              <a:rPr spc="45" sz="1600">
                <a:latin typeface="RobotoRegular"/>
                <a:ea typeface="RobotoRegular"/>
                <a:cs typeface="RobotoRegular"/>
                <a:sym typeface="RobotoRegular"/>
              </a:rPr>
              <a:t>y</a:t>
            </a:r>
            <a:r>
              <a:rPr spc="-65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15" sz="1600">
                <a:latin typeface="RobotoRegular"/>
                <a:ea typeface="RobotoRegular"/>
                <a:cs typeface="RobotoRegular"/>
                <a:sym typeface="RobotoRegular"/>
              </a:rPr>
              <a:t>ODS</a:t>
            </a:r>
          </a:p>
        </p:txBody>
      </p:sp>
      <p:sp>
        <p:nvSpPr>
          <p:cNvPr id="89" name="Shape 89"/>
          <p:cNvSpPr/>
          <p:nvPr/>
        </p:nvSpPr>
        <p:spPr>
          <a:xfrm>
            <a:off x="3293540" y="5112003"/>
            <a:ext cx="1525906" cy="24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Firma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</a:t>
            </a:r>
            <a:r>
              <a:rPr spc="-60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alianza</a:t>
            </a:r>
          </a:p>
        </p:txBody>
      </p:sp>
      <p:sp>
        <p:nvSpPr>
          <p:cNvPr id="90" name="Shape 90"/>
          <p:cNvSpPr/>
          <p:nvPr/>
        </p:nvSpPr>
        <p:spPr>
          <a:xfrm>
            <a:off x="4089425" y="2963162"/>
            <a:ext cx="1823721" cy="24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Ejercicio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</a:t>
            </a:r>
            <a:r>
              <a:rPr spc="-65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10" sz="1600">
                <a:latin typeface="RobotoRegular"/>
                <a:ea typeface="RobotoRegular"/>
                <a:cs typeface="RobotoRegular"/>
                <a:sym typeface="RobotoRegular"/>
              </a:rPr>
              <a:t>análisis</a:t>
            </a:r>
          </a:p>
        </p:txBody>
      </p:sp>
      <p:sp>
        <p:nvSpPr>
          <p:cNvPr id="91" name="Shape 91"/>
          <p:cNvSpPr/>
          <p:nvPr/>
        </p:nvSpPr>
        <p:spPr>
          <a:xfrm>
            <a:off x="3728872" y="3203955"/>
            <a:ext cx="2546351" cy="491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883919" marR="5080" indent="-871852">
              <a:lnSpc>
                <a:spcPct val="103698"/>
              </a:lnSpc>
            </a:pP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Rendición Social </a:t>
            </a:r>
            <a:r>
              <a:rPr spc="10" sz="1600">
                <a:latin typeface="RobotoRegular"/>
                <a:ea typeface="RobotoRegular"/>
                <a:cs typeface="RobotoRegular"/>
                <a:sym typeface="RobotoRegular"/>
              </a:rPr>
              <a:t>Pública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Cuentas</a:t>
            </a:r>
          </a:p>
        </p:txBody>
      </p:sp>
      <p:grpSp>
        <p:nvGrpSpPr>
          <p:cNvPr id="96" name="Group 96"/>
          <p:cNvGrpSpPr/>
          <p:nvPr/>
        </p:nvGrpSpPr>
        <p:grpSpPr>
          <a:xfrm>
            <a:off x="9088157" y="4550752"/>
            <a:ext cx="76201" cy="520574"/>
            <a:chOff x="0" y="0"/>
            <a:chExt cx="76200" cy="520573"/>
          </a:xfrm>
        </p:grpSpPr>
        <p:sp>
          <p:nvSpPr>
            <p:cNvPr id="92" name="Shape 92"/>
            <p:cNvSpPr/>
            <p:nvPr/>
          </p:nvSpPr>
          <p:spPr>
            <a:xfrm>
              <a:off x="0" y="453898"/>
              <a:ext cx="76200" cy="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0" y="0"/>
                  </a:moveTo>
                  <a:lnTo>
                    <a:pt x="13500" y="9257"/>
                  </a:lnTo>
                  <a:lnTo>
                    <a:pt x="0" y="9257"/>
                  </a:lnTo>
                  <a:lnTo>
                    <a:pt x="10800" y="21600"/>
                  </a:lnTo>
                  <a:lnTo>
                    <a:pt x="21600" y="9257"/>
                  </a:lnTo>
                  <a:lnTo>
                    <a:pt x="8100" y="9257"/>
                  </a:lnTo>
                  <a:lnTo>
                    <a:pt x="8100" y="0"/>
                  </a:lnTo>
                  <a:lnTo>
                    <a:pt x="13500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93" name="Shape 93"/>
            <p:cNvSpPr/>
            <p:nvPr/>
          </p:nvSpPr>
          <p:spPr>
            <a:xfrm>
              <a:off x="28575" y="444373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0" y="540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54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94" name="Shape 94"/>
            <p:cNvSpPr/>
            <p:nvPr/>
          </p:nvSpPr>
          <p:spPr>
            <a:xfrm>
              <a:off x="28575" y="-1"/>
              <a:ext cx="19050" cy="45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0800" y="21147"/>
                  </a:lnTo>
                  <a:lnTo>
                    <a:pt x="21600" y="2114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95" name="Shape 95"/>
            <p:cNvSpPr/>
            <p:nvPr/>
          </p:nvSpPr>
          <p:spPr>
            <a:xfrm>
              <a:off x="38100" y="444373"/>
              <a:ext cx="9525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97" name="Shape 97"/>
          <p:cNvSpPr/>
          <p:nvPr/>
        </p:nvSpPr>
        <p:spPr>
          <a:xfrm>
            <a:off x="8311564" y="5176010"/>
            <a:ext cx="1908811" cy="730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 algn="ctr">
              <a:lnSpc>
                <a:spcPct val="101298"/>
              </a:lnSpc>
            </a:pP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Actualización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la  </a:t>
            </a:r>
            <a:r>
              <a:rPr spc="10" sz="1600">
                <a:latin typeface="RobotoRegular"/>
                <a:ea typeface="RobotoRegular"/>
                <a:cs typeface="RobotoRegular"/>
                <a:sym typeface="RobotoRegular"/>
              </a:rPr>
              <a:t>alianza </a:t>
            </a:r>
            <a:r>
              <a:rPr spc="45" sz="1600">
                <a:latin typeface="RobotoRegular"/>
                <a:ea typeface="RobotoRegular"/>
                <a:cs typeface="RobotoRegular"/>
                <a:sym typeface="RobotoRegular"/>
              </a:rPr>
              <a:t>y</a:t>
            </a:r>
            <a:r>
              <a:rPr spc="-85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producción 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del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segundo</a:t>
            </a:r>
            <a:r>
              <a:rPr spc="-20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reporte</a:t>
            </a:r>
          </a:p>
        </p:txBody>
      </p:sp>
      <p:sp>
        <p:nvSpPr>
          <p:cNvPr id="98" name="Shape 98"/>
          <p:cNvSpPr/>
          <p:nvPr/>
        </p:nvSpPr>
        <p:spPr>
          <a:xfrm>
            <a:off x="1060224" y="874266"/>
            <a:ext cx="10276842" cy="714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100800"/>
              </a:lnSpc>
            </a:pPr>
            <a:r>
              <a:rPr b="1" spc="5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Acción</a:t>
            </a:r>
            <a:r>
              <a:rPr b="1" spc="-15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4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14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las</a:t>
            </a:r>
            <a:r>
              <a:rPr b="1" spc="-15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5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Organizaciones</a:t>
            </a:r>
            <a:r>
              <a:rPr b="1" spc="-15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8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Sociales</a:t>
            </a:r>
            <a:r>
              <a:rPr b="1" spc="-15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4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14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2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Antioquia</a:t>
            </a:r>
            <a:r>
              <a:rPr b="1" spc="-15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4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b="1" spc="-14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5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el</a:t>
            </a:r>
            <a:r>
              <a:rPr b="1" spc="-15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7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marco</a:t>
            </a:r>
            <a:r>
              <a:rPr b="1" spc="-15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4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14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los  </a:t>
            </a:r>
            <a:r>
              <a:rPr b="1" spc="2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Objetivos </a:t>
            </a:r>
            <a:r>
              <a:rPr b="1" spc="104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540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5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Desarrollo </a:t>
            </a:r>
            <a:r>
              <a:rPr b="1" spc="65" sz="240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Sostenible</a:t>
            </a:r>
          </a:p>
        </p:txBody>
      </p:sp>
      <p:grpSp>
        <p:nvGrpSpPr>
          <p:cNvPr id="101" name="Group 101"/>
          <p:cNvGrpSpPr/>
          <p:nvPr/>
        </p:nvGrpSpPr>
        <p:grpSpPr>
          <a:xfrm>
            <a:off x="2962039" y="5590659"/>
            <a:ext cx="2522404" cy="708052"/>
            <a:chOff x="0" y="0"/>
            <a:chExt cx="2522403" cy="708051"/>
          </a:xfrm>
        </p:grpSpPr>
        <p:sp>
          <p:nvSpPr>
            <p:cNvPr id="99" name="Shape 99"/>
            <p:cNvSpPr/>
            <p:nvPr/>
          </p:nvSpPr>
          <p:spPr>
            <a:xfrm>
              <a:off x="0" y="31255"/>
              <a:ext cx="1465971" cy="66610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00" name="Shape 100"/>
            <p:cNvSpPr/>
            <p:nvPr/>
          </p:nvSpPr>
          <p:spPr>
            <a:xfrm>
              <a:off x="1460328" y="0"/>
              <a:ext cx="1062076" cy="708052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02" name="Shape 102"/>
          <p:cNvSpPr/>
          <p:nvPr/>
        </p:nvSpPr>
        <p:spPr>
          <a:xfrm>
            <a:off x="6632840" y="2591306"/>
            <a:ext cx="1598931" cy="97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3334" algn="ctr">
              <a:lnSpc>
                <a:spcPct val="100800"/>
              </a:lnSpc>
            </a:pP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Publicación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del 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primer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reporte</a:t>
            </a:r>
            <a:r>
              <a:rPr spc="-50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-5" sz="1600">
                <a:latin typeface="RobotoRegular"/>
                <a:ea typeface="RobotoRegular"/>
                <a:cs typeface="RobotoRegular"/>
                <a:sym typeface="RobotoRegular"/>
              </a:rPr>
              <a:t>de 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organizaciones 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sociales</a:t>
            </a:r>
          </a:p>
        </p:txBody>
      </p:sp>
      <p:grpSp>
        <p:nvGrpSpPr>
          <p:cNvPr id="109" name="Group 109"/>
          <p:cNvGrpSpPr/>
          <p:nvPr/>
        </p:nvGrpSpPr>
        <p:grpSpPr>
          <a:xfrm>
            <a:off x="8268245" y="2309901"/>
            <a:ext cx="2792617" cy="1829371"/>
            <a:chOff x="0" y="0"/>
            <a:chExt cx="2792616" cy="1829370"/>
          </a:xfrm>
        </p:grpSpPr>
        <p:sp>
          <p:nvSpPr>
            <p:cNvPr id="103" name="Shape 103"/>
            <p:cNvSpPr/>
            <p:nvPr/>
          </p:nvSpPr>
          <p:spPr>
            <a:xfrm>
              <a:off x="-1" y="0"/>
              <a:ext cx="1099197" cy="1453465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grpSp>
          <p:nvGrpSpPr>
            <p:cNvPr id="108" name="Group 108"/>
            <p:cNvGrpSpPr/>
            <p:nvPr/>
          </p:nvGrpSpPr>
          <p:grpSpPr>
            <a:xfrm>
              <a:off x="2716415" y="1308798"/>
              <a:ext cx="76201" cy="520573"/>
              <a:chOff x="0" y="0"/>
              <a:chExt cx="76200" cy="520572"/>
            </a:xfrm>
          </p:grpSpPr>
          <p:sp>
            <p:nvSpPr>
              <p:cNvPr id="104" name="Shape 104"/>
              <p:cNvSpPr/>
              <p:nvPr/>
            </p:nvSpPr>
            <p:spPr>
              <a:xfrm>
                <a:off x="28575" y="66675"/>
                <a:ext cx="19050" cy="4538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453"/>
                    </a:lnTo>
                    <a:lnTo>
                      <a:pt x="10800" y="4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7A48B"/>
              </a:solidFill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28575" y="38100"/>
                <a:ext cx="19050" cy="381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16200"/>
                    </a:lnTo>
                    <a:lnTo>
                      <a:pt x="10800" y="21600"/>
                    </a:lnTo>
                    <a:lnTo>
                      <a:pt x="21600" y="162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47A48B"/>
              </a:solidFill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0" y="0"/>
                <a:ext cx="76200" cy="666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0" y="12343"/>
                    </a:lnTo>
                    <a:lnTo>
                      <a:pt x="8100" y="21600"/>
                    </a:lnTo>
                    <a:lnTo>
                      <a:pt x="8100" y="12343"/>
                    </a:lnTo>
                    <a:lnTo>
                      <a:pt x="21600" y="12343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47A48B"/>
              </a:solidFill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38100" y="38100"/>
                <a:ext cx="38100" cy="381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5400" y="16200"/>
                    </a:moveTo>
                    <a:lnTo>
                      <a:pt x="0" y="21600"/>
                    </a:lnTo>
                    <a:lnTo>
                      <a:pt x="5400" y="21600"/>
                    </a:lnTo>
                    <a:lnTo>
                      <a:pt x="5400" y="16200"/>
                    </a:lnTo>
                    <a:close/>
                    <a:moveTo>
                      <a:pt x="21600" y="0"/>
                    </a:moveTo>
                    <a:lnTo>
                      <a:pt x="5400" y="0"/>
                    </a:lnTo>
                    <a:lnTo>
                      <a:pt x="5400" y="162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</p:grpSp>
      </p:grpSp>
      <p:sp>
        <p:nvSpPr>
          <p:cNvPr id="110" name="Shape 110"/>
          <p:cNvSpPr/>
          <p:nvPr/>
        </p:nvSpPr>
        <p:spPr>
          <a:xfrm>
            <a:off x="10227132" y="2950971"/>
            <a:ext cx="1524001" cy="481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65405">
              <a:lnSpc>
                <a:spcPts val="1900"/>
              </a:lnSpc>
              <a:spcBef>
                <a:spcPts val="100"/>
              </a:spcBef>
            </a:pP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Publicación </a:t>
            </a:r>
            <a:r>
              <a:rPr sz="1600">
                <a:latin typeface="RobotoRegular"/>
                <a:ea typeface="RobotoRegular"/>
                <a:cs typeface="RobotoRegular"/>
                <a:sym typeface="RobotoRegular"/>
              </a:rPr>
              <a:t>del  </a:t>
            </a:r>
            <a:r>
              <a:rPr spc="10" sz="1600">
                <a:latin typeface="RobotoRegular"/>
                <a:ea typeface="RobotoRegular"/>
                <a:cs typeface="RobotoRegular"/>
                <a:sym typeface="RobotoRegular"/>
              </a:rPr>
              <a:t>segundo</a:t>
            </a:r>
            <a:r>
              <a:rPr spc="-85" sz="160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5" sz="1600">
                <a:latin typeface="RobotoRegular"/>
                <a:ea typeface="RobotoRegular"/>
                <a:cs typeface="RobotoRegular"/>
                <a:sym typeface="RobotoRegular"/>
              </a:rPr>
              <a:t>reporte</a:t>
            </a:r>
          </a:p>
        </p:txBody>
      </p:sp>
      <p:grpSp>
        <p:nvGrpSpPr>
          <p:cNvPr id="117" name="Group 117"/>
          <p:cNvGrpSpPr/>
          <p:nvPr/>
        </p:nvGrpSpPr>
        <p:grpSpPr>
          <a:xfrm>
            <a:off x="4915306" y="1770995"/>
            <a:ext cx="6497050" cy="2489956"/>
            <a:chOff x="0" y="0"/>
            <a:chExt cx="6497049" cy="2489955"/>
          </a:xfrm>
        </p:grpSpPr>
        <p:grpSp>
          <p:nvGrpSpPr>
            <p:cNvPr id="115" name="Group 115"/>
            <p:cNvGrpSpPr/>
            <p:nvPr/>
          </p:nvGrpSpPr>
          <p:grpSpPr>
            <a:xfrm>
              <a:off x="0" y="1969383"/>
              <a:ext cx="76200" cy="520573"/>
              <a:chOff x="0" y="0"/>
              <a:chExt cx="76200" cy="520572"/>
            </a:xfrm>
          </p:grpSpPr>
          <p:sp>
            <p:nvSpPr>
              <p:cNvPr id="111" name="Shape 111"/>
              <p:cNvSpPr/>
              <p:nvPr/>
            </p:nvSpPr>
            <p:spPr>
              <a:xfrm>
                <a:off x="28575" y="66673"/>
                <a:ext cx="19050" cy="453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453"/>
                    </a:lnTo>
                    <a:lnTo>
                      <a:pt x="10800" y="4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7A48B"/>
              </a:solidFill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28575" y="38099"/>
                <a:ext cx="19050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16200"/>
                    </a:lnTo>
                    <a:lnTo>
                      <a:pt x="10800" y="21600"/>
                    </a:lnTo>
                    <a:lnTo>
                      <a:pt x="21600" y="162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47A48B"/>
              </a:solidFill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0" y="0"/>
                <a:ext cx="76200" cy="666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0" y="12343"/>
                    </a:lnTo>
                    <a:lnTo>
                      <a:pt x="8100" y="21600"/>
                    </a:lnTo>
                    <a:lnTo>
                      <a:pt x="8100" y="12343"/>
                    </a:lnTo>
                    <a:lnTo>
                      <a:pt x="21600" y="12343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47A48B"/>
              </a:solidFill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38100" y="38099"/>
                <a:ext cx="38100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5400" y="16200"/>
                    </a:moveTo>
                    <a:lnTo>
                      <a:pt x="0" y="21600"/>
                    </a:lnTo>
                    <a:lnTo>
                      <a:pt x="5400" y="21600"/>
                    </a:lnTo>
                    <a:lnTo>
                      <a:pt x="5400" y="16200"/>
                    </a:lnTo>
                    <a:close/>
                    <a:moveTo>
                      <a:pt x="21600" y="0"/>
                    </a:moveTo>
                    <a:lnTo>
                      <a:pt x="5400" y="0"/>
                    </a:lnTo>
                    <a:lnTo>
                      <a:pt x="5400" y="162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/>
              </a:p>
            </p:txBody>
          </p:sp>
        </p:grpSp>
        <p:sp>
          <p:nvSpPr>
            <p:cNvPr id="116" name="Shape 116"/>
            <p:cNvSpPr/>
            <p:nvPr/>
          </p:nvSpPr>
          <p:spPr>
            <a:xfrm>
              <a:off x="5555348" y="0"/>
              <a:ext cx="941702" cy="1143629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grpSp>
        <p:nvGrpSpPr>
          <p:cNvPr id="121" name="Group 121"/>
          <p:cNvGrpSpPr/>
          <p:nvPr/>
        </p:nvGrpSpPr>
        <p:grpSpPr>
          <a:xfrm>
            <a:off x="436946" y="1015897"/>
            <a:ext cx="439751" cy="297955"/>
            <a:chOff x="0" y="0"/>
            <a:chExt cx="439750" cy="297954"/>
          </a:xfrm>
        </p:grpSpPr>
        <p:sp>
          <p:nvSpPr>
            <p:cNvPr id="118" name="Shape 118"/>
            <p:cNvSpPr/>
            <p:nvPr/>
          </p:nvSpPr>
          <p:spPr>
            <a:xfrm>
              <a:off x="0" y="0"/>
              <a:ext cx="223461" cy="29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0"/>
                  </a:moveTo>
                  <a:lnTo>
                    <a:pt x="0" y="5400"/>
                  </a:lnTo>
                  <a:lnTo>
                    <a:pt x="7200" y="10800"/>
                  </a:lnTo>
                  <a:lnTo>
                    <a:pt x="0" y="16200"/>
                  </a:lnTo>
                  <a:lnTo>
                    <a:pt x="7200" y="21600"/>
                  </a:lnTo>
                  <a:lnTo>
                    <a:pt x="21600" y="108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19" name="Shape 119"/>
            <p:cNvSpPr/>
            <p:nvPr/>
          </p:nvSpPr>
          <p:spPr>
            <a:xfrm>
              <a:off x="216288" y="0"/>
              <a:ext cx="223463" cy="29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0"/>
                  </a:moveTo>
                  <a:lnTo>
                    <a:pt x="0" y="5401"/>
                  </a:lnTo>
                  <a:lnTo>
                    <a:pt x="7200" y="10800"/>
                  </a:lnTo>
                  <a:lnTo>
                    <a:pt x="0" y="16200"/>
                  </a:lnTo>
                  <a:lnTo>
                    <a:pt x="7200" y="21600"/>
                  </a:lnTo>
                  <a:lnTo>
                    <a:pt x="21600" y="108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20" name="Shape 120"/>
            <p:cNvSpPr/>
            <p:nvPr/>
          </p:nvSpPr>
          <p:spPr>
            <a:xfrm>
              <a:off x="216288" y="4"/>
              <a:ext cx="223463" cy="29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21600"/>
                  </a:moveTo>
                  <a:lnTo>
                    <a:pt x="0" y="16200"/>
                  </a:lnTo>
                  <a:lnTo>
                    <a:pt x="7200" y="10800"/>
                  </a:lnTo>
                  <a:lnTo>
                    <a:pt x="0" y="5400"/>
                  </a:lnTo>
                  <a:lnTo>
                    <a:pt x="7200" y="0"/>
                  </a:lnTo>
                  <a:lnTo>
                    <a:pt x="21600" y="10800"/>
                  </a:lnTo>
                  <a:lnTo>
                    <a:pt x="7200" y="21600"/>
                  </a:lnTo>
                  <a:close/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oup 127"/>
          <p:cNvGrpSpPr/>
          <p:nvPr/>
        </p:nvGrpSpPr>
        <p:grpSpPr>
          <a:xfrm>
            <a:off x="-1" y="-1"/>
            <a:ext cx="5685184" cy="6858004"/>
            <a:chOff x="0" y="0"/>
            <a:chExt cx="5685183" cy="6858003"/>
          </a:xfrm>
        </p:grpSpPr>
        <p:sp>
          <p:nvSpPr>
            <p:cNvPr id="123" name="Shape 123"/>
            <p:cNvSpPr/>
            <p:nvPr/>
          </p:nvSpPr>
          <p:spPr>
            <a:xfrm>
              <a:off x="483476" y="889303"/>
              <a:ext cx="791998" cy="79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9540" y="73"/>
                  </a:lnTo>
                  <a:lnTo>
                    <a:pt x="8324" y="285"/>
                  </a:lnTo>
                  <a:lnTo>
                    <a:pt x="7158" y="630"/>
                  </a:lnTo>
                  <a:lnTo>
                    <a:pt x="6050" y="1098"/>
                  </a:lnTo>
                  <a:lnTo>
                    <a:pt x="5010" y="1681"/>
                  </a:lnTo>
                  <a:lnTo>
                    <a:pt x="4045" y="2373"/>
                  </a:lnTo>
                  <a:lnTo>
                    <a:pt x="3163" y="3163"/>
                  </a:lnTo>
                  <a:lnTo>
                    <a:pt x="2373" y="4045"/>
                  </a:lnTo>
                  <a:lnTo>
                    <a:pt x="1681" y="5010"/>
                  </a:lnTo>
                  <a:lnTo>
                    <a:pt x="1098" y="6050"/>
                  </a:lnTo>
                  <a:lnTo>
                    <a:pt x="630" y="7158"/>
                  </a:lnTo>
                  <a:lnTo>
                    <a:pt x="285" y="8324"/>
                  </a:lnTo>
                  <a:lnTo>
                    <a:pt x="73" y="9540"/>
                  </a:lnTo>
                  <a:lnTo>
                    <a:pt x="0" y="10800"/>
                  </a:lnTo>
                  <a:lnTo>
                    <a:pt x="73" y="12059"/>
                  </a:lnTo>
                  <a:lnTo>
                    <a:pt x="285" y="13276"/>
                  </a:lnTo>
                  <a:lnTo>
                    <a:pt x="630" y="14442"/>
                  </a:lnTo>
                  <a:lnTo>
                    <a:pt x="1098" y="15549"/>
                  </a:lnTo>
                  <a:lnTo>
                    <a:pt x="1681" y="16590"/>
                  </a:lnTo>
                  <a:lnTo>
                    <a:pt x="2373" y="17555"/>
                  </a:lnTo>
                  <a:lnTo>
                    <a:pt x="3163" y="18437"/>
                  </a:lnTo>
                  <a:lnTo>
                    <a:pt x="4045" y="19227"/>
                  </a:lnTo>
                  <a:lnTo>
                    <a:pt x="5010" y="19918"/>
                  </a:lnTo>
                  <a:lnTo>
                    <a:pt x="6050" y="20502"/>
                  </a:lnTo>
                  <a:lnTo>
                    <a:pt x="7158" y="20970"/>
                  </a:lnTo>
                  <a:lnTo>
                    <a:pt x="8324" y="21315"/>
                  </a:lnTo>
                  <a:lnTo>
                    <a:pt x="9540" y="21527"/>
                  </a:lnTo>
                  <a:lnTo>
                    <a:pt x="10800" y="21600"/>
                  </a:lnTo>
                  <a:lnTo>
                    <a:pt x="12060" y="21527"/>
                  </a:lnTo>
                  <a:lnTo>
                    <a:pt x="13276" y="21315"/>
                  </a:lnTo>
                  <a:lnTo>
                    <a:pt x="14442" y="20970"/>
                  </a:lnTo>
                  <a:lnTo>
                    <a:pt x="15550" y="20502"/>
                  </a:lnTo>
                  <a:lnTo>
                    <a:pt x="16590" y="19918"/>
                  </a:lnTo>
                  <a:lnTo>
                    <a:pt x="17555" y="19227"/>
                  </a:lnTo>
                  <a:lnTo>
                    <a:pt x="18437" y="18437"/>
                  </a:lnTo>
                  <a:lnTo>
                    <a:pt x="19227" y="17555"/>
                  </a:lnTo>
                  <a:lnTo>
                    <a:pt x="19919" y="16590"/>
                  </a:lnTo>
                  <a:lnTo>
                    <a:pt x="20502" y="15549"/>
                  </a:lnTo>
                  <a:lnTo>
                    <a:pt x="20970" y="14442"/>
                  </a:lnTo>
                  <a:lnTo>
                    <a:pt x="21315" y="13276"/>
                  </a:lnTo>
                  <a:lnTo>
                    <a:pt x="21527" y="12059"/>
                  </a:lnTo>
                  <a:lnTo>
                    <a:pt x="21600" y="10800"/>
                  </a:lnTo>
                  <a:lnTo>
                    <a:pt x="21527" y="9540"/>
                  </a:lnTo>
                  <a:lnTo>
                    <a:pt x="21315" y="8324"/>
                  </a:lnTo>
                  <a:lnTo>
                    <a:pt x="20970" y="7158"/>
                  </a:lnTo>
                  <a:lnTo>
                    <a:pt x="20502" y="6050"/>
                  </a:lnTo>
                  <a:lnTo>
                    <a:pt x="19919" y="5010"/>
                  </a:lnTo>
                  <a:lnTo>
                    <a:pt x="19227" y="4045"/>
                  </a:lnTo>
                  <a:lnTo>
                    <a:pt x="18437" y="3163"/>
                  </a:lnTo>
                  <a:lnTo>
                    <a:pt x="17555" y="2373"/>
                  </a:lnTo>
                  <a:lnTo>
                    <a:pt x="16590" y="1681"/>
                  </a:lnTo>
                  <a:lnTo>
                    <a:pt x="15550" y="1098"/>
                  </a:lnTo>
                  <a:lnTo>
                    <a:pt x="14442" y="630"/>
                  </a:lnTo>
                  <a:lnTo>
                    <a:pt x="13276" y="285"/>
                  </a:lnTo>
                  <a:lnTo>
                    <a:pt x="12060" y="7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4157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24" name="Shape 124"/>
            <p:cNvSpPr/>
            <p:nvPr/>
          </p:nvSpPr>
          <p:spPr>
            <a:xfrm>
              <a:off x="-1" y="-1"/>
              <a:ext cx="5685182" cy="6858001"/>
            </a:xfrm>
            <a:prstGeom prst="rect">
              <a:avLst/>
            </a:prstGeom>
            <a:solidFill>
              <a:srgbClr val="144158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25" name="Shape 125"/>
            <p:cNvSpPr/>
            <p:nvPr/>
          </p:nvSpPr>
          <p:spPr>
            <a:xfrm>
              <a:off x="-1" y="-1"/>
              <a:ext cx="5685185" cy="6858005"/>
            </a:xfrm>
            <a:prstGeom prst="rect">
              <a:avLst/>
            </a:prstGeom>
            <a:noFill/>
            <a:ln w="12700" cap="flat">
              <a:solidFill>
                <a:srgbClr val="2F528F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26" name="Shape 126"/>
            <p:cNvSpPr/>
            <p:nvPr/>
          </p:nvSpPr>
          <p:spPr>
            <a:xfrm>
              <a:off x="-1" y="-1"/>
              <a:ext cx="5685182" cy="683248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28" name="Shape 128"/>
          <p:cNvSpPr/>
          <p:nvPr/>
        </p:nvSpPr>
        <p:spPr>
          <a:xfrm>
            <a:off x="832090" y="1705355"/>
            <a:ext cx="4072256" cy="1221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79425" marR="5080" indent="-466725">
              <a:lnSpc>
                <a:spcPts val="4800"/>
              </a:lnSpc>
              <a:spcBef>
                <a:spcPts val="600"/>
              </a:spcBef>
            </a:pPr>
            <a:r>
              <a:rPr b="1" spc="79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¿Por </a:t>
            </a:r>
            <a:r>
              <a:rPr b="1" spc="145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qué</a:t>
            </a:r>
            <a:r>
              <a:rPr b="1" spc="-710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65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medir  </a:t>
            </a:r>
            <a:r>
              <a:rPr b="1" spc="70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r>
              <a:rPr b="1" spc="-324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10" sz="4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comunicar?</a:t>
            </a:r>
          </a:p>
        </p:txBody>
      </p:sp>
      <p:sp>
        <p:nvSpPr>
          <p:cNvPr id="129" name="Shape 129"/>
          <p:cNvSpPr/>
          <p:nvPr/>
        </p:nvSpPr>
        <p:spPr>
          <a:xfrm>
            <a:off x="589202" y="3559554"/>
            <a:ext cx="4316097" cy="1318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74293" algn="r">
              <a:lnSpc>
                <a:spcPct val="90300"/>
              </a:lnSpc>
              <a:spcBef>
                <a:spcPts val="300"/>
              </a:spcBef>
            </a:pPr>
            <a:r>
              <a:rPr b="1" spc="11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Es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4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un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3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aporte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9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7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la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gobernanza </a:t>
            </a:r>
            <a:r>
              <a:rPr b="1" spc="5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los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7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ODS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1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como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una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2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agenda </a:t>
            </a:r>
            <a:r>
              <a:rPr b="1" spc="5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5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colectiva</a:t>
            </a:r>
            <a:r>
              <a:rPr b="1" spc="-17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3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colaborativa, </a:t>
            </a:r>
            <a:r>
              <a:rPr b="1" spc="-27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1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desde </a:t>
            </a:r>
            <a:r>
              <a:rPr b="1" spc="4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cuatro</a:t>
            </a:r>
            <a:r>
              <a:rPr b="1" spc="-48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2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principios</a:t>
            </a:r>
          </a:p>
        </p:txBody>
      </p:sp>
      <p:sp>
        <p:nvSpPr>
          <p:cNvPr id="130" name="Shape 130"/>
          <p:cNvSpPr/>
          <p:nvPr/>
        </p:nvSpPr>
        <p:spPr>
          <a:xfrm>
            <a:off x="6380276" y="1304899"/>
            <a:ext cx="1811655" cy="279951"/>
          </a:xfrm>
          <a:prstGeom prst="rect">
            <a:avLst/>
          </a:prstGeom>
          <a:solidFill>
            <a:srgbClr val="14415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lnSpc>
                <a:spcPts val="2200"/>
              </a:lnSpc>
            </a:pPr>
            <a:r>
              <a:rPr b="1" spc="-4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</a:t>
            </a:r>
            <a:r>
              <a:rPr b="1" spc="-3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</a:t>
            </a:r>
            <a:r>
              <a:rPr b="1" spc="79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b="1" spc="3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n</a:t>
            </a:r>
            <a:r>
              <a:rPr b="1" spc="13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</a:t>
            </a:r>
            <a:r>
              <a:rPr b="1" spc="9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</a:t>
            </a:r>
            <a:r>
              <a:rPr b="1" spc="79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b="1" spc="-8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</a:t>
            </a:r>
            <a:r>
              <a:rPr b="1" spc="4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</a:t>
            </a:r>
            <a:r>
              <a:rPr b="1" spc="3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n</a:t>
            </a:r>
            <a:r>
              <a:rPr b="1" spc="9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b="1" spc="-9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b="1" spc="79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b="1" spc="-24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</a:p>
        </p:txBody>
      </p:sp>
      <p:sp>
        <p:nvSpPr>
          <p:cNvPr id="131" name="Shape 131"/>
          <p:cNvSpPr/>
          <p:nvPr/>
        </p:nvSpPr>
        <p:spPr>
          <a:xfrm>
            <a:off x="8297023" y="1304035"/>
            <a:ext cx="238125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Informar qué hace</a:t>
            </a:r>
            <a:r>
              <a:rPr spc="-5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34">
                <a:latin typeface="RobotoRegular"/>
                <a:ea typeface="RobotoRegular"/>
                <a:cs typeface="RobotoRegular"/>
                <a:sym typeface="RobotoRegular"/>
              </a:rPr>
              <a:t>una</a:t>
            </a:r>
          </a:p>
        </p:txBody>
      </p:sp>
      <p:sp>
        <p:nvSpPr>
          <p:cNvPr id="132" name="Shape 132"/>
          <p:cNvSpPr/>
          <p:nvPr/>
        </p:nvSpPr>
        <p:spPr>
          <a:xfrm>
            <a:off x="6367576" y="1584452"/>
            <a:ext cx="5223511" cy="564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102200"/>
              </a:lnSpc>
            </a:pP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organización,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cómo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lo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hace </a:t>
            </a:r>
            <a:r>
              <a:rPr spc="50"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cómo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impacta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a </a:t>
            </a:r>
            <a:r>
              <a:rPr spc="30">
                <a:latin typeface="RobotoRegular"/>
                <a:ea typeface="RobotoRegular"/>
                <a:cs typeface="RobotoRegular"/>
                <a:sym typeface="RobotoRegular"/>
              </a:rPr>
              <a:t>sus 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grupos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interés.</a:t>
            </a:r>
          </a:p>
        </p:txBody>
      </p:sp>
      <p:sp>
        <p:nvSpPr>
          <p:cNvPr id="133" name="Shape 133"/>
          <p:cNvSpPr/>
          <p:nvPr/>
        </p:nvSpPr>
        <p:spPr>
          <a:xfrm>
            <a:off x="6380276" y="2435199"/>
            <a:ext cx="5127626" cy="279951"/>
          </a:xfrm>
          <a:prstGeom prst="rect">
            <a:avLst/>
          </a:prstGeom>
          <a:solidFill>
            <a:srgbClr val="14415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lnSpc>
                <a:spcPts val="2200"/>
              </a:lnSpc>
            </a:pPr>
            <a:r>
              <a:rPr b="1" spc="3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Involucramiento</a:t>
            </a:r>
            <a:r>
              <a:rPr b="1" spc="-13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8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13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8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los</a:t>
            </a:r>
            <a:r>
              <a:rPr b="1" spc="-13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9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grupos</a:t>
            </a:r>
            <a:r>
              <a:rPr b="1" spc="-130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8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13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-2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interés:</a:t>
            </a:r>
          </a:p>
        </p:txBody>
      </p:sp>
      <p:sp>
        <p:nvSpPr>
          <p:cNvPr id="134" name="Shape 134"/>
          <p:cNvSpPr/>
          <p:nvPr/>
        </p:nvSpPr>
        <p:spPr>
          <a:xfrm>
            <a:off x="6367576" y="2715259"/>
            <a:ext cx="5262880" cy="834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99400"/>
              </a:lnSpc>
              <a:spcBef>
                <a:spcPts val="100"/>
              </a:spcBef>
            </a:pPr>
            <a:r>
              <a:rPr spc="-5">
                <a:latin typeface="RobotoRegular"/>
                <a:ea typeface="RobotoRegular"/>
                <a:cs typeface="RobotoRegular"/>
                <a:sym typeface="RobotoRegular"/>
              </a:rPr>
              <a:t>Como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se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generan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decisiones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teniendo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cuenta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a 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todos los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grupos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interés al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interior </a:t>
            </a:r>
            <a:r>
              <a:rPr spc="50"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al exterior 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lo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que hace </a:t>
            </a:r>
            <a:r>
              <a:rPr spc="30">
                <a:latin typeface="RobotoRegular"/>
                <a:ea typeface="RobotoRegular"/>
                <a:cs typeface="RobotoRegular"/>
                <a:sym typeface="RobotoRegular"/>
              </a:rPr>
              <a:t>una</a:t>
            </a:r>
            <a:r>
              <a:rPr spc="8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organización.</a:t>
            </a:r>
          </a:p>
        </p:txBody>
      </p:sp>
      <p:sp>
        <p:nvSpPr>
          <p:cNvPr id="135" name="Shape 135"/>
          <p:cNvSpPr/>
          <p:nvPr/>
        </p:nvSpPr>
        <p:spPr>
          <a:xfrm>
            <a:off x="6380276" y="3832199"/>
            <a:ext cx="2157730" cy="279951"/>
          </a:xfrm>
          <a:prstGeom prst="rect">
            <a:avLst/>
          </a:prstGeom>
          <a:solidFill>
            <a:srgbClr val="14415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200"/>
              </a:lnSpc>
              <a:defRPr b="1" spc="4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b="0" spc="0" sz="1800">
                <a:solidFill>
                  <a:srgbClr val="000000"/>
                </a:solidFill>
              </a:defRPr>
            </a:pPr>
            <a:r>
              <a:rPr b="1" spc="45" sz="2000">
                <a:solidFill>
                  <a:srgbClr val="FFFFFF"/>
                </a:solidFill>
              </a:rPr>
              <a:t>Responsabilidad:</a:t>
            </a:r>
          </a:p>
        </p:txBody>
      </p:sp>
      <p:sp>
        <p:nvSpPr>
          <p:cNvPr id="136" name="Shape 136"/>
          <p:cNvSpPr/>
          <p:nvPr/>
        </p:nvSpPr>
        <p:spPr>
          <a:xfrm>
            <a:off x="8584044" y="3830828"/>
            <a:ext cx="264414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Atender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los </a:t>
            </a:r>
            <a:r>
              <a:rPr>
                <a:latin typeface="RobotoRegular"/>
                <a:ea typeface="RobotoRegular"/>
                <a:cs typeface="RobotoRegular"/>
                <a:sym typeface="RobotoRegular"/>
              </a:rPr>
              <a:t>efectos</a:t>
            </a:r>
            <a:r>
              <a:rPr spc="-15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tanto</a:t>
            </a:r>
          </a:p>
        </p:txBody>
      </p:sp>
      <p:sp>
        <p:nvSpPr>
          <p:cNvPr id="137" name="Shape 137"/>
          <p:cNvSpPr/>
          <p:nvPr/>
        </p:nvSpPr>
        <p:spPr>
          <a:xfrm>
            <a:off x="6396785" y="4102100"/>
            <a:ext cx="5165092" cy="564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102200"/>
              </a:lnSpc>
            </a:pP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positivos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como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negativos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que cause la operación 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la</a:t>
            </a:r>
            <a:r>
              <a:rPr spc="45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organización.</a:t>
            </a:r>
          </a:p>
        </p:txBody>
      </p:sp>
      <p:sp>
        <p:nvSpPr>
          <p:cNvPr id="138" name="Shape 138"/>
          <p:cNvSpPr/>
          <p:nvPr/>
        </p:nvSpPr>
        <p:spPr>
          <a:xfrm>
            <a:off x="6354876" y="4885208"/>
            <a:ext cx="4955541" cy="8382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b="1">
                <a:latin typeface="Trebuchet MS"/>
                <a:ea typeface="Trebuchet MS"/>
                <a:cs typeface="Trebuchet MS"/>
                <a:sym typeface="Trebuchet MS"/>
              </a:rPr>
              <a:t>                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Compromiso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reparación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lo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que 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pueda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dañar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accionar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30">
                <a:latin typeface="RobotoRegular"/>
                <a:ea typeface="RobotoRegular"/>
                <a:cs typeface="RobotoRegular"/>
                <a:sym typeface="RobotoRegular"/>
              </a:rPr>
              <a:t>una</a:t>
            </a:r>
            <a:r>
              <a:rPr spc="75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organización.</a:t>
            </a:r>
          </a:p>
        </p:txBody>
      </p:sp>
      <p:sp>
        <p:nvSpPr>
          <p:cNvPr id="139" name="Shape 139"/>
          <p:cNvSpPr/>
          <p:nvPr/>
        </p:nvSpPr>
        <p:spPr>
          <a:xfrm>
            <a:off x="6025298" y="1368309"/>
            <a:ext cx="185501" cy="18616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40" name="Shape 140"/>
          <p:cNvSpPr/>
          <p:nvPr/>
        </p:nvSpPr>
        <p:spPr>
          <a:xfrm>
            <a:off x="6032834" y="2532483"/>
            <a:ext cx="184661" cy="1853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41" name="Shape 141"/>
          <p:cNvSpPr/>
          <p:nvPr/>
        </p:nvSpPr>
        <p:spPr>
          <a:xfrm>
            <a:off x="6033494" y="3892641"/>
            <a:ext cx="184661" cy="1853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42" name="Shape 142"/>
          <p:cNvSpPr/>
          <p:nvPr/>
        </p:nvSpPr>
        <p:spPr>
          <a:xfrm>
            <a:off x="6035247" y="4931119"/>
            <a:ext cx="184661" cy="1853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43" name="Shape 143"/>
          <p:cNvSpPr/>
          <p:nvPr/>
        </p:nvSpPr>
        <p:spPr>
          <a:xfrm>
            <a:off x="6380276" y="4883802"/>
            <a:ext cx="1100307" cy="279951"/>
          </a:xfrm>
          <a:prstGeom prst="rect">
            <a:avLst/>
          </a:prstGeom>
          <a:solidFill>
            <a:srgbClr val="14415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200"/>
              </a:lnSpc>
              <a:defRPr b="1" spc="45"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b="0" spc="0" sz="1800">
                <a:solidFill>
                  <a:srgbClr val="000000"/>
                </a:solidFill>
              </a:defRPr>
            </a:pPr>
            <a:r>
              <a:rPr b="1" spc="45" sz="2000">
                <a:solidFill>
                  <a:srgbClr val="FFFFFF"/>
                </a:solidFill>
              </a:rPr>
              <a:t>Reparar: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oup 149"/>
          <p:cNvGrpSpPr/>
          <p:nvPr/>
        </p:nvGrpSpPr>
        <p:grpSpPr>
          <a:xfrm>
            <a:off x="-1" y="-1"/>
            <a:ext cx="5685184" cy="6858004"/>
            <a:chOff x="0" y="0"/>
            <a:chExt cx="5685183" cy="6858003"/>
          </a:xfrm>
        </p:grpSpPr>
        <p:sp>
          <p:nvSpPr>
            <p:cNvPr id="145" name="Shape 145"/>
            <p:cNvSpPr/>
            <p:nvPr/>
          </p:nvSpPr>
          <p:spPr>
            <a:xfrm>
              <a:off x="483476" y="889303"/>
              <a:ext cx="791998" cy="79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9540" y="73"/>
                  </a:lnTo>
                  <a:lnTo>
                    <a:pt x="8324" y="285"/>
                  </a:lnTo>
                  <a:lnTo>
                    <a:pt x="7158" y="630"/>
                  </a:lnTo>
                  <a:lnTo>
                    <a:pt x="6050" y="1098"/>
                  </a:lnTo>
                  <a:lnTo>
                    <a:pt x="5010" y="1681"/>
                  </a:lnTo>
                  <a:lnTo>
                    <a:pt x="4045" y="2373"/>
                  </a:lnTo>
                  <a:lnTo>
                    <a:pt x="3163" y="3163"/>
                  </a:lnTo>
                  <a:lnTo>
                    <a:pt x="2373" y="4045"/>
                  </a:lnTo>
                  <a:lnTo>
                    <a:pt x="1681" y="5010"/>
                  </a:lnTo>
                  <a:lnTo>
                    <a:pt x="1098" y="6050"/>
                  </a:lnTo>
                  <a:lnTo>
                    <a:pt x="630" y="7158"/>
                  </a:lnTo>
                  <a:lnTo>
                    <a:pt x="285" y="8324"/>
                  </a:lnTo>
                  <a:lnTo>
                    <a:pt x="73" y="9540"/>
                  </a:lnTo>
                  <a:lnTo>
                    <a:pt x="0" y="10800"/>
                  </a:lnTo>
                  <a:lnTo>
                    <a:pt x="73" y="12059"/>
                  </a:lnTo>
                  <a:lnTo>
                    <a:pt x="285" y="13276"/>
                  </a:lnTo>
                  <a:lnTo>
                    <a:pt x="630" y="14442"/>
                  </a:lnTo>
                  <a:lnTo>
                    <a:pt x="1098" y="15549"/>
                  </a:lnTo>
                  <a:lnTo>
                    <a:pt x="1681" y="16590"/>
                  </a:lnTo>
                  <a:lnTo>
                    <a:pt x="2373" y="17555"/>
                  </a:lnTo>
                  <a:lnTo>
                    <a:pt x="3163" y="18437"/>
                  </a:lnTo>
                  <a:lnTo>
                    <a:pt x="4045" y="19227"/>
                  </a:lnTo>
                  <a:lnTo>
                    <a:pt x="5010" y="19918"/>
                  </a:lnTo>
                  <a:lnTo>
                    <a:pt x="6050" y="20502"/>
                  </a:lnTo>
                  <a:lnTo>
                    <a:pt x="7158" y="20970"/>
                  </a:lnTo>
                  <a:lnTo>
                    <a:pt x="8324" y="21315"/>
                  </a:lnTo>
                  <a:lnTo>
                    <a:pt x="9540" y="21527"/>
                  </a:lnTo>
                  <a:lnTo>
                    <a:pt x="10800" y="21600"/>
                  </a:lnTo>
                  <a:lnTo>
                    <a:pt x="12060" y="21527"/>
                  </a:lnTo>
                  <a:lnTo>
                    <a:pt x="13276" y="21315"/>
                  </a:lnTo>
                  <a:lnTo>
                    <a:pt x="14442" y="20970"/>
                  </a:lnTo>
                  <a:lnTo>
                    <a:pt x="15550" y="20502"/>
                  </a:lnTo>
                  <a:lnTo>
                    <a:pt x="16590" y="19918"/>
                  </a:lnTo>
                  <a:lnTo>
                    <a:pt x="17555" y="19227"/>
                  </a:lnTo>
                  <a:lnTo>
                    <a:pt x="18437" y="18437"/>
                  </a:lnTo>
                  <a:lnTo>
                    <a:pt x="19227" y="17555"/>
                  </a:lnTo>
                  <a:lnTo>
                    <a:pt x="19919" y="16590"/>
                  </a:lnTo>
                  <a:lnTo>
                    <a:pt x="20502" y="15549"/>
                  </a:lnTo>
                  <a:lnTo>
                    <a:pt x="20970" y="14442"/>
                  </a:lnTo>
                  <a:lnTo>
                    <a:pt x="21315" y="13276"/>
                  </a:lnTo>
                  <a:lnTo>
                    <a:pt x="21527" y="12059"/>
                  </a:lnTo>
                  <a:lnTo>
                    <a:pt x="21600" y="10800"/>
                  </a:lnTo>
                  <a:lnTo>
                    <a:pt x="21527" y="9540"/>
                  </a:lnTo>
                  <a:lnTo>
                    <a:pt x="21315" y="8324"/>
                  </a:lnTo>
                  <a:lnTo>
                    <a:pt x="20970" y="7158"/>
                  </a:lnTo>
                  <a:lnTo>
                    <a:pt x="20502" y="6050"/>
                  </a:lnTo>
                  <a:lnTo>
                    <a:pt x="19919" y="5010"/>
                  </a:lnTo>
                  <a:lnTo>
                    <a:pt x="19227" y="4045"/>
                  </a:lnTo>
                  <a:lnTo>
                    <a:pt x="18437" y="3163"/>
                  </a:lnTo>
                  <a:lnTo>
                    <a:pt x="17555" y="2373"/>
                  </a:lnTo>
                  <a:lnTo>
                    <a:pt x="16590" y="1681"/>
                  </a:lnTo>
                  <a:lnTo>
                    <a:pt x="15550" y="1098"/>
                  </a:lnTo>
                  <a:lnTo>
                    <a:pt x="14442" y="630"/>
                  </a:lnTo>
                  <a:lnTo>
                    <a:pt x="13276" y="285"/>
                  </a:lnTo>
                  <a:lnTo>
                    <a:pt x="12060" y="7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4157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46" name="Shape 146"/>
            <p:cNvSpPr/>
            <p:nvPr/>
          </p:nvSpPr>
          <p:spPr>
            <a:xfrm>
              <a:off x="-1" y="-1"/>
              <a:ext cx="5685182" cy="6858001"/>
            </a:xfrm>
            <a:prstGeom prst="rect">
              <a:avLst/>
            </a:prstGeom>
            <a:solidFill>
              <a:srgbClr val="144158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47" name="Shape 147"/>
            <p:cNvSpPr/>
            <p:nvPr/>
          </p:nvSpPr>
          <p:spPr>
            <a:xfrm>
              <a:off x="-1" y="-1"/>
              <a:ext cx="5685185" cy="6858005"/>
            </a:xfrm>
            <a:prstGeom prst="rect">
              <a:avLst/>
            </a:prstGeom>
            <a:noFill/>
            <a:ln w="12700" cap="flat">
              <a:solidFill>
                <a:srgbClr val="2F528F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48" name="Shape 148"/>
            <p:cNvSpPr/>
            <p:nvPr/>
          </p:nvSpPr>
          <p:spPr>
            <a:xfrm>
              <a:off x="-1" y="-1"/>
              <a:ext cx="5685182" cy="683248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50" name="Shape 150"/>
          <p:cNvSpPr/>
          <p:nvPr>
            <p:ph type="title"/>
          </p:nvPr>
        </p:nvSpPr>
        <p:spPr>
          <a:xfrm>
            <a:off x="832090" y="1705355"/>
            <a:ext cx="4072256" cy="130556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79425" marR="5080" indent="-466725">
              <a:lnSpc>
                <a:spcPts val="4800"/>
              </a:lnSpc>
              <a:spcBef>
                <a:spcPts val="600"/>
              </a:spcBef>
              <a:defRPr b="0" sz="1800">
                <a:solidFill>
                  <a:srgbClr val="000000"/>
                </a:solidFill>
              </a:defRPr>
            </a:pPr>
            <a:r>
              <a:rPr b="1" sz="4400">
                <a:solidFill>
                  <a:srgbClr val="FFFFFF"/>
                </a:solidFill>
              </a:rPr>
              <a:t>¿Por </a:t>
            </a:r>
            <a:r>
              <a:rPr b="1" spc="100" sz="4400">
                <a:solidFill>
                  <a:srgbClr val="FFFFFF"/>
                </a:solidFill>
              </a:rPr>
              <a:t>qué</a:t>
            </a:r>
            <a:r>
              <a:rPr b="1" spc="-800" sz="4400">
                <a:solidFill>
                  <a:srgbClr val="FFFFFF"/>
                </a:solidFill>
              </a:rPr>
              <a:t> </a:t>
            </a:r>
            <a:r>
              <a:rPr b="1" sz="4400">
                <a:solidFill>
                  <a:srgbClr val="FFFFFF"/>
                </a:solidFill>
              </a:rPr>
              <a:t>medir  y</a:t>
            </a:r>
            <a:r>
              <a:rPr b="1" spc="-400" sz="4400">
                <a:solidFill>
                  <a:srgbClr val="FFFFFF"/>
                </a:solidFill>
              </a:rPr>
              <a:t> </a:t>
            </a:r>
            <a:r>
              <a:rPr b="1" spc="100" sz="4400">
                <a:solidFill>
                  <a:srgbClr val="FFFFFF"/>
                </a:solidFill>
              </a:rPr>
              <a:t>comunicar?</a:t>
            </a:r>
          </a:p>
        </p:txBody>
      </p:sp>
      <p:sp>
        <p:nvSpPr>
          <p:cNvPr id="151" name="Shape 151"/>
          <p:cNvSpPr/>
          <p:nvPr/>
        </p:nvSpPr>
        <p:spPr>
          <a:xfrm>
            <a:off x="589202" y="3559554"/>
            <a:ext cx="4316097" cy="1318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74293" algn="r">
              <a:lnSpc>
                <a:spcPct val="90300"/>
              </a:lnSpc>
              <a:spcBef>
                <a:spcPts val="300"/>
              </a:spcBef>
            </a:pPr>
            <a:r>
              <a:rPr b="1" spc="11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Es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4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un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3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aporte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9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7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la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gobernanza </a:t>
            </a:r>
            <a:r>
              <a:rPr b="1" spc="5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0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los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7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ODS</a:t>
            </a:r>
            <a:r>
              <a:rPr b="1" spc="-16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1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como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una</a:t>
            </a:r>
            <a:r>
              <a:rPr b="1" spc="-16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12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agenda </a:t>
            </a:r>
            <a:r>
              <a:rPr b="1" spc="5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5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colectiva </a:t>
            </a:r>
            <a:r>
              <a:rPr b="1" spc="3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r>
              <a:rPr b="1" spc="-38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4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colaborativa</a:t>
            </a:r>
            <a:r>
              <a:rPr b="1" spc="-17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8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que </a:t>
            </a:r>
            <a:r>
              <a:rPr b="1" spc="3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85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supone </a:t>
            </a:r>
            <a:r>
              <a:rPr b="1" spc="114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algunos</a:t>
            </a:r>
            <a:r>
              <a:rPr b="1" spc="-469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90" sz="2400">
                <a:solidFill>
                  <a:srgbClr val="D0D543"/>
                </a:solidFill>
                <a:latin typeface="Trebuchet MS"/>
                <a:ea typeface="Trebuchet MS"/>
                <a:cs typeface="Trebuchet MS"/>
                <a:sym typeface="Trebuchet MS"/>
              </a:rPr>
              <a:t>temas</a:t>
            </a:r>
          </a:p>
        </p:txBody>
      </p:sp>
      <p:sp>
        <p:nvSpPr>
          <p:cNvPr id="152" name="Shape 152"/>
          <p:cNvSpPr/>
          <p:nvPr/>
        </p:nvSpPr>
        <p:spPr>
          <a:xfrm>
            <a:off x="6433844" y="944371"/>
            <a:ext cx="4616451" cy="1120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100400"/>
              </a:lnSpc>
            </a:pP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Hablar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gerencias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las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organizaciones  sociales que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se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orienten por </a:t>
            </a:r>
            <a:r>
              <a:rPr spc="30">
                <a:latin typeface="RobotoRegular"/>
                <a:ea typeface="RobotoRegular"/>
                <a:cs typeface="RobotoRegular"/>
                <a:sym typeface="RobotoRegular"/>
              </a:rPr>
              <a:t>una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adecuada 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gobernanza,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implica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hablar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gerentes 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sociales comprometidos con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sus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 principios.</a:t>
            </a:r>
          </a:p>
        </p:txBody>
      </p:sp>
      <p:sp>
        <p:nvSpPr>
          <p:cNvPr id="153" name="Shape 153"/>
          <p:cNvSpPr/>
          <p:nvPr/>
        </p:nvSpPr>
        <p:spPr>
          <a:xfrm>
            <a:off x="6433844" y="2315971"/>
            <a:ext cx="5341621" cy="564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5080" indent="12700">
              <a:lnSpc>
                <a:spcPct val="102200"/>
              </a:lnSpc>
            </a:pP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Las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organizaciones sociales deben comprender  que solas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no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van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a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lograr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sus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objetivos</a:t>
            </a:r>
            <a:r>
              <a:rPr spc="11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misionales.</a:t>
            </a:r>
          </a:p>
        </p:txBody>
      </p:sp>
      <p:sp>
        <p:nvSpPr>
          <p:cNvPr id="154" name="Shape 154"/>
          <p:cNvSpPr/>
          <p:nvPr/>
        </p:nvSpPr>
        <p:spPr>
          <a:xfrm>
            <a:off x="6433844" y="3141978"/>
            <a:ext cx="5340987" cy="2763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R="17145" indent="12700">
              <a:lnSpc>
                <a:spcPct val="99400"/>
              </a:lnSpc>
              <a:spcBef>
                <a:spcPts val="100"/>
              </a:spcBef>
            </a:pP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Si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se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graficara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mapa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las alianzas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que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se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tejen 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desde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las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OS,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se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podría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apreciar </a:t>
            </a:r>
            <a:r>
              <a:rPr spc="30">
                <a:latin typeface="RobotoRegular"/>
                <a:ea typeface="RobotoRegular"/>
                <a:cs typeface="RobotoRegular"/>
                <a:sym typeface="RobotoRegular"/>
              </a:rPr>
              <a:t>una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red 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gigantesca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</a:t>
            </a:r>
            <a:r>
              <a:rPr spc="34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articulaciones.</a:t>
            </a:r>
            <a:endParaRPr>
              <a:latin typeface="RobotoRegular"/>
              <a:ea typeface="RobotoRegular"/>
              <a:cs typeface="RobotoRegular"/>
              <a:sym typeface="RobotoRegular"/>
            </a:endParaRPr>
          </a:p>
          <a:p>
            <a:pPr lvl="0"/>
            <a:endParaRPr sz="1700">
              <a:latin typeface="RobotoRegular"/>
              <a:ea typeface="RobotoRegular"/>
              <a:cs typeface="RobotoRegular"/>
              <a:sym typeface="RobotoRegular"/>
            </a:endParaRPr>
          </a:p>
          <a:p>
            <a:pPr lvl="0" marR="5080" indent="12700"/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Se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debe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revisar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valor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generado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para 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potencializarlo; construir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objetivos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comunes que  faciliten la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articulación </a:t>
            </a:r>
            <a:r>
              <a:rPr spc="50"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trabajo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red; 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fortalecer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la confianza con base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acciones </a:t>
            </a:r>
            <a:r>
              <a:rPr spc="10"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las 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que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se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conjuguen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discurso </a:t>
            </a:r>
            <a:r>
              <a:rPr spc="50"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la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acción; </a:t>
            </a:r>
            <a:r>
              <a:rPr spc="15">
                <a:latin typeface="RobotoRegular"/>
                <a:ea typeface="RobotoRegular"/>
                <a:cs typeface="RobotoRegular"/>
                <a:sym typeface="RobotoRegular"/>
              </a:rPr>
              <a:t>afinar  conceptos que </a:t>
            </a:r>
            <a:r>
              <a:rPr spc="20">
                <a:latin typeface="RobotoRegular"/>
                <a:ea typeface="RobotoRegular"/>
                <a:cs typeface="RobotoRegular"/>
                <a:sym typeface="RobotoRegular"/>
              </a:rPr>
              <a:t>orienten </a:t>
            </a:r>
            <a:r>
              <a:rPr spc="5"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trabajo</a:t>
            </a:r>
            <a:r>
              <a:rPr spc="80"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25">
                <a:latin typeface="RobotoRegular"/>
                <a:ea typeface="RobotoRegular"/>
                <a:cs typeface="RobotoRegular"/>
                <a:sym typeface="RobotoRegular"/>
              </a:rPr>
              <a:t>conjunto.</a:t>
            </a:r>
          </a:p>
        </p:txBody>
      </p:sp>
      <p:sp>
        <p:nvSpPr>
          <p:cNvPr id="155" name="Shape 155"/>
          <p:cNvSpPr/>
          <p:nvPr/>
        </p:nvSpPr>
        <p:spPr>
          <a:xfrm>
            <a:off x="6104813" y="1010500"/>
            <a:ext cx="185501" cy="18616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56" name="Shape 156"/>
          <p:cNvSpPr/>
          <p:nvPr/>
        </p:nvSpPr>
        <p:spPr>
          <a:xfrm>
            <a:off x="6112349" y="2386713"/>
            <a:ext cx="184661" cy="1853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57" name="Shape 157"/>
          <p:cNvSpPr/>
          <p:nvPr/>
        </p:nvSpPr>
        <p:spPr>
          <a:xfrm>
            <a:off x="6112997" y="3216773"/>
            <a:ext cx="184661" cy="18531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58" name="Shape 158"/>
          <p:cNvSpPr/>
          <p:nvPr/>
        </p:nvSpPr>
        <p:spPr>
          <a:xfrm>
            <a:off x="6114762" y="4334766"/>
            <a:ext cx="184661" cy="1853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/>
          </p:nvPr>
        </p:nvSpPr>
        <p:spPr>
          <a:xfrm>
            <a:off x="9355125" y="169163"/>
            <a:ext cx="2234566" cy="3302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indent="12700">
              <a:spcBef>
                <a:spcPts val="100"/>
              </a:spcBef>
              <a:tabLst>
                <a:tab pos="1371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pc="200" sz="2000">
                <a:solidFill>
                  <a:srgbClr val="FFFFFF"/>
                </a:solidFill>
              </a:rPr>
              <a:t>Al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300" sz="2000">
                <a:solidFill>
                  <a:srgbClr val="FFFFFF"/>
                </a:solidFill>
              </a:rPr>
              <a:t>gu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n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o</a:t>
            </a:r>
            <a:r>
              <a:rPr b="1" spc="-3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s	d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a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-100" sz="2000">
                <a:solidFill>
                  <a:srgbClr val="FFFFFF"/>
                </a:solidFill>
              </a:rPr>
              <a:t>t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o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161" name="Shape 161"/>
          <p:cNvSpPr/>
          <p:nvPr/>
        </p:nvSpPr>
        <p:spPr>
          <a:xfrm>
            <a:off x="1343703" y="1534738"/>
            <a:ext cx="5085056" cy="99087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grpSp>
        <p:nvGrpSpPr>
          <p:cNvPr id="165" name="Group 165"/>
          <p:cNvGrpSpPr/>
          <p:nvPr/>
        </p:nvGrpSpPr>
        <p:grpSpPr>
          <a:xfrm>
            <a:off x="8026400" y="685799"/>
            <a:ext cx="4165602" cy="6172201"/>
            <a:chOff x="0" y="0"/>
            <a:chExt cx="4165601" cy="6172199"/>
          </a:xfrm>
        </p:grpSpPr>
        <p:sp>
          <p:nvSpPr>
            <p:cNvPr id="162" name="Shape 162"/>
            <p:cNvSpPr/>
            <p:nvPr/>
          </p:nvSpPr>
          <p:spPr>
            <a:xfrm>
              <a:off x="0" y="393699"/>
              <a:ext cx="4165600" cy="5778501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63" name="Shape 163"/>
            <p:cNvSpPr/>
            <p:nvPr/>
          </p:nvSpPr>
          <p:spPr>
            <a:xfrm>
              <a:off x="0" y="0"/>
              <a:ext cx="4165600" cy="393700"/>
            </a:xfrm>
            <a:prstGeom prst="rect">
              <a:avLst/>
            </a:prstGeom>
            <a:solidFill>
              <a:srgbClr val="2B4356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64" name="Shape 164"/>
            <p:cNvSpPr/>
            <p:nvPr/>
          </p:nvSpPr>
          <p:spPr>
            <a:xfrm>
              <a:off x="0" y="0"/>
              <a:ext cx="4165602" cy="393700"/>
            </a:xfrm>
            <a:prstGeom prst="rect">
              <a:avLst/>
            </a:prstGeom>
            <a:noFill/>
            <a:ln w="12700" cap="flat">
              <a:solidFill>
                <a:srgbClr val="2B4356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66" name="Shape 166"/>
          <p:cNvSpPr/>
          <p:nvPr/>
        </p:nvSpPr>
        <p:spPr>
          <a:xfrm>
            <a:off x="8299856" y="673100"/>
            <a:ext cx="3618866" cy="364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1414144" marR="5080" indent="-1402079">
              <a:lnSpc>
                <a:spcPct val="104999"/>
              </a:lnSpc>
            </a:pPr>
            <a:r>
              <a:rPr spc="-15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Porcentaje de </a:t>
            </a:r>
            <a:r>
              <a:rPr spc="-10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entidades </a:t>
            </a:r>
            <a:r>
              <a:rPr spc="-15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por </a:t>
            </a:r>
            <a:r>
              <a:rPr spc="-5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tipo </a:t>
            </a:r>
            <a:r>
              <a:rPr spc="-15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 </a:t>
            </a:r>
            <a:r>
              <a:rPr spc="-10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servicio </a:t>
            </a:r>
            <a:r>
              <a:rPr spc="-15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ofrecido  2017-2018</a:t>
            </a:r>
          </a:p>
        </p:txBody>
      </p:sp>
      <p:grpSp>
        <p:nvGrpSpPr>
          <p:cNvPr id="169" name="Group 169"/>
          <p:cNvGrpSpPr/>
          <p:nvPr/>
        </p:nvGrpSpPr>
        <p:grpSpPr>
          <a:xfrm>
            <a:off x="450314" y="3774018"/>
            <a:ext cx="7007681" cy="2569613"/>
            <a:chOff x="0" y="0"/>
            <a:chExt cx="7007679" cy="2569612"/>
          </a:xfrm>
        </p:grpSpPr>
        <p:sp>
          <p:nvSpPr>
            <p:cNvPr id="167" name="Shape 167"/>
            <p:cNvSpPr/>
            <p:nvPr/>
          </p:nvSpPr>
          <p:spPr>
            <a:xfrm>
              <a:off x="3141115" y="0"/>
              <a:ext cx="3866565" cy="1767575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68" name="Shape 168"/>
            <p:cNvSpPr/>
            <p:nvPr/>
          </p:nvSpPr>
          <p:spPr>
            <a:xfrm>
              <a:off x="0" y="128904"/>
              <a:ext cx="2534215" cy="2440709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70" name="Shape 170"/>
          <p:cNvSpPr/>
          <p:nvPr/>
        </p:nvSpPr>
        <p:spPr>
          <a:xfrm>
            <a:off x="2584335" y="990091"/>
            <a:ext cx="2631441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b="1" spc="4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Entidades</a:t>
            </a:r>
            <a:r>
              <a:rPr b="1" spc="-11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2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participantes</a:t>
            </a:r>
          </a:p>
        </p:txBody>
      </p:sp>
      <p:sp>
        <p:nvSpPr>
          <p:cNvPr id="171" name="Shape 171"/>
          <p:cNvSpPr/>
          <p:nvPr/>
        </p:nvSpPr>
        <p:spPr>
          <a:xfrm>
            <a:off x="557234" y="2940811"/>
            <a:ext cx="2378076" cy="539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110489" marR="5080" indent="-98423">
              <a:lnSpc>
                <a:spcPct val="102200"/>
              </a:lnSpc>
            </a:pPr>
            <a:r>
              <a:rPr b="1" spc="4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Entidades </a:t>
            </a:r>
            <a:r>
              <a:rPr b="1" spc="2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por </a:t>
            </a:r>
            <a:r>
              <a:rPr b="1" spc="1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tipo</a:t>
            </a:r>
            <a:r>
              <a:rPr b="1" spc="-41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7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  </a:t>
            </a:r>
            <a:r>
              <a:rPr b="1" spc="5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población</a:t>
            </a:r>
            <a:r>
              <a:rPr b="1" spc="-13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4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atendida</a:t>
            </a:r>
          </a:p>
        </p:txBody>
      </p:sp>
      <p:sp>
        <p:nvSpPr>
          <p:cNvPr id="172" name="Shape 172"/>
          <p:cNvSpPr/>
          <p:nvPr/>
        </p:nvSpPr>
        <p:spPr>
          <a:xfrm>
            <a:off x="4233062" y="2940811"/>
            <a:ext cx="2964181" cy="539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975994" marR="5080" indent="-963927">
              <a:lnSpc>
                <a:spcPct val="102200"/>
              </a:lnSpc>
            </a:pPr>
            <a:r>
              <a:rPr b="1" spc="4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Entidades </a:t>
            </a:r>
            <a:r>
              <a:rPr b="1" spc="2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por </a:t>
            </a:r>
            <a:r>
              <a:rPr b="1" spc="69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grupo</a:t>
            </a:r>
            <a:r>
              <a:rPr b="1" spc="-409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etario  </a:t>
            </a:r>
            <a:r>
              <a:rPr b="1" spc="4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atendido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5585142" y="1656524"/>
            <a:ext cx="6527342" cy="329325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5562193" y="1520329"/>
            <a:ext cx="6567259" cy="381734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0" y="0"/>
            <a:ext cx="12192000" cy="685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  <a:tailEnd type="triangle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179" name="Shape 179"/>
          <p:cNvSpPr/>
          <p:nvPr>
            <p:ph type="title"/>
          </p:nvPr>
        </p:nvSpPr>
        <p:spPr>
          <a:xfrm>
            <a:off x="601445" y="169163"/>
            <a:ext cx="10989107" cy="3302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indent="8914130">
              <a:spcBef>
                <a:spcPts val="100"/>
              </a:spcBef>
              <a:defRPr b="0" sz="1800">
                <a:solidFill>
                  <a:srgbClr val="000000"/>
                </a:solidFill>
              </a:defRPr>
            </a:pPr>
            <a:r>
              <a:rPr b="1" spc="200" sz="2000">
                <a:solidFill>
                  <a:srgbClr val="FFFFFF"/>
                </a:solidFill>
              </a:rPr>
              <a:t>Co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n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c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lu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s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io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n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z="2000">
                <a:solidFill>
                  <a:srgbClr val="FFFFFF"/>
                </a:solidFill>
              </a:rPr>
              <a:t>e</a:t>
            </a:r>
            <a:r>
              <a:rPr b="1" spc="-400" sz="2000">
                <a:solidFill>
                  <a:srgbClr val="FFFFFF"/>
                </a:solidFill>
              </a:rPr>
              <a:t> </a:t>
            </a:r>
            <a:r>
              <a:rPr b="1" spc="100" sz="2000">
                <a:solidFill>
                  <a:srgbClr val="FFFFFF"/>
                </a:solidFill>
              </a:rPr>
              <a:t>s</a:t>
            </a:r>
          </a:p>
        </p:txBody>
      </p:sp>
      <p:grpSp>
        <p:nvGrpSpPr>
          <p:cNvPr id="182" name="Group 182"/>
          <p:cNvGrpSpPr/>
          <p:nvPr/>
        </p:nvGrpSpPr>
        <p:grpSpPr>
          <a:xfrm>
            <a:off x="6096000" y="685799"/>
            <a:ext cx="6096004" cy="6172205"/>
            <a:chOff x="0" y="0"/>
            <a:chExt cx="6096003" cy="6172203"/>
          </a:xfrm>
        </p:grpSpPr>
        <p:sp>
          <p:nvSpPr>
            <p:cNvPr id="180" name="Shape 180"/>
            <p:cNvSpPr/>
            <p:nvPr/>
          </p:nvSpPr>
          <p:spPr>
            <a:xfrm>
              <a:off x="0" y="0"/>
              <a:ext cx="6096001" cy="6172200"/>
            </a:xfrm>
            <a:prstGeom prst="rect">
              <a:avLst/>
            </a:prstGeom>
            <a:solidFill>
              <a:srgbClr val="47A48B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81" name="Shape 181"/>
            <p:cNvSpPr/>
            <p:nvPr/>
          </p:nvSpPr>
          <p:spPr>
            <a:xfrm>
              <a:off x="0" y="0"/>
              <a:ext cx="6096004" cy="6172204"/>
            </a:xfrm>
            <a:prstGeom prst="rect">
              <a:avLst/>
            </a:prstGeom>
            <a:noFill/>
            <a:ln w="12700" cap="flat">
              <a:solidFill>
                <a:srgbClr val="47A48B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83" name="Shape 183"/>
          <p:cNvSpPr/>
          <p:nvPr/>
        </p:nvSpPr>
        <p:spPr>
          <a:xfrm>
            <a:off x="6545795" y="994154"/>
            <a:ext cx="5034916" cy="5293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66700" marR="23495" indent="-254000">
              <a:spcBef>
                <a:spcPts val="100"/>
              </a:spcBef>
              <a:buClr>
                <a:srgbClr val="D0D543"/>
              </a:buClr>
              <a:buSzPct val="150000"/>
              <a:buFont typeface="Wingdings"/>
              <a:buChar char="▪"/>
              <a:tabLst>
                <a:tab pos="292100" algn="l"/>
                <a:tab pos="292100" algn="l"/>
              </a:tabLst>
            </a:pPr>
            <a:r>
              <a:rPr spc="-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permanente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ejercicio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rendición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cuentas 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adelantado por las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Entidades </a:t>
            </a:r>
            <a:r>
              <a:rPr spc="1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sin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ánimo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lucro,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es 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fundamental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para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reconocer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los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avances </a:t>
            </a:r>
            <a:r>
              <a:rPr spc="4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los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retos 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este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tipo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organizaciones,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no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solo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asuntos 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transparencia,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sino para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identificar relaciones </a:t>
            </a:r>
            <a:r>
              <a:rPr spc="4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oportunidades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gestión compartida en los</a:t>
            </a:r>
            <a:r>
              <a:rPr spc="-3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ODS.</a:t>
            </a:r>
            <a:endParaRPr sz="1600">
              <a:latin typeface="RobotoRegular"/>
              <a:ea typeface="RobotoRegular"/>
              <a:cs typeface="RobotoRegular"/>
              <a:sym typeface="RobotoRegular"/>
            </a:endParaRPr>
          </a:p>
          <a:p>
            <a:pPr lvl="0">
              <a:buClr>
                <a:srgbClr val="D0D543"/>
              </a:buClr>
              <a:buSzPct val="100000"/>
              <a:buFont typeface="Wingdings"/>
              <a:buChar char="▪"/>
            </a:pPr>
            <a:endParaRPr sz="1600">
              <a:latin typeface="RobotoRegular"/>
              <a:ea typeface="RobotoRegular"/>
              <a:cs typeface="RobotoRegular"/>
              <a:sym typeface="RobotoRegular"/>
            </a:endParaRPr>
          </a:p>
          <a:p>
            <a:pPr lvl="0" marL="266700" marR="5080" indent="-254000">
              <a:lnSpc>
                <a:spcPct val="99700"/>
              </a:lnSpc>
              <a:buClr>
                <a:srgbClr val="D0D543"/>
              </a:buClr>
              <a:buSzPct val="150000"/>
              <a:buFont typeface="Wingdings"/>
              <a:buChar char="▪"/>
              <a:tabLst>
                <a:tab pos="292100" algn="l"/>
                <a:tab pos="292100" algn="l"/>
              </a:tabLst>
            </a:pPr>
            <a:r>
              <a:rPr spc="3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Un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elemento clave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para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reconocer el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papel que  tienen las organizaciones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sociales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el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control 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democrático </a:t>
            </a:r>
            <a:r>
              <a:rPr spc="-1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incidencia en política pública,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es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que  la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mayoría,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participan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redes de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trabajo 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colaborativo,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 construcción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conocimiento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para  la incidencia en política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pública, </a:t>
            </a:r>
            <a:r>
              <a:rPr spc="4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 seguimiento a  políticas a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través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1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su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participación en consejos  poblacionales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o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sectoriales, </a:t>
            </a:r>
            <a:r>
              <a:rPr spc="4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y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en los consejos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política</a:t>
            </a:r>
            <a:r>
              <a:rPr spc="-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social.</a:t>
            </a:r>
            <a:endParaRPr sz="1600">
              <a:latin typeface="RobotoRegular"/>
              <a:ea typeface="RobotoRegular"/>
              <a:cs typeface="RobotoRegular"/>
              <a:sym typeface="RobotoRegular"/>
            </a:endParaRPr>
          </a:p>
          <a:p>
            <a:pPr lvl="0">
              <a:buClr>
                <a:srgbClr val="D0D543"/>
              </a:buClr>
              <a:buSzPct val="100000"/>
              <a:buFont typeface="Wingdings"/>
              <a:buChar char="▪"/>
            </a:pPr>
            <a:endParaRPr sz="1600">
              <a:latin typeface="RobotoRegular"/>
              <a:ea typeface="RobotoRegular"/>
              <a:cs typeface="RobotoRegular"/>
              <a:sym typeface="RobotoRegular"/>
            </a:endParaRPr>
          </a:p>
          <a:p>
            <a:pPr lvl="0" marL="266700" marR="20954" indent="-254000">
              <a:lnSpc>
                <a:spcPct val="99100"/>
              </a:lnSpc>
              <a:buClr>
                <a:srgbClr val="D0D543"/>
              </a:buClr>
              <a:buSzPct val="150000"/>
              <a:buFont typeface="Wingdings"/>
              <a:buChar char="▪"/>
              <a:tabLst>
                <a:tab pos="292100" algn="l"/>
                <a:tab pos="292100" algn="l"/>
              </a:tabLst>
            </a:pPr>
            <a:r>
              <a:rPr spc="-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Es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necesario mejorar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este ejercicio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reporte,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así 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como de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refinar </a:t>
            </a:r>
            <a:r>
              <a:rPr spc="1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sus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instrumentos,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forma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que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se 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pueda realizar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análisis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más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profundos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sobre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el 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impacto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de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las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acciones,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así </a:t>
            </a:r>
            <a:r>
              <a:rPr spc="-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como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la </a:t>
            </a:r>
            <a:r>
              <a:rPr spc="10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contribución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a  las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metas </a:t>
            </a:r>
            <a:r>
              <a:rPr spc="-1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e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indicadores </a:t>
            </a:r>
            <a:r>
              <a:rPr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relacionados </a:t>
            </a:r>
            <a:r>
              <a:rPr spc="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con los </a:t>
            </a:r>
            <a:r>
              <a:rPr spc="15" sz="1600">
                <a:solidFill>
                  <a:srgbClr val="FFFFFF"/>
                </a:solidFill>
                <a:latin typeface="RobotoRegular"/>
                <a:ea typeface="RobotoRegular"/>
                <a:cs typeface="RobotoRegular"/>
                <a:sym typeface="RobotoRegular"/>
              </a:rPr>
              <a:t>ODS</a:t>
            </a:r>
          </a:p>
        </p:txBody>
      </p:sp>
      <p:grpSp>
        <p:nvGrpSpPr>
          <p:cNvPr id="186" name="Group 186"/>
          <p:cNvGrpSpPr/>
          <p:nvPr/>
        </p:nvGrpSpPr>
        <p:grpSpPr>
          <a:xfrm>
            <a:off x="295685" y="1545061"/>
            <a:ext cx="5568115" cy="5058767"/>
            <a:chOff x="0" y="0"/>
            <a:chExt cx="5568113" cy="5058765"/>
          </a:xfrm>
        </p:grpSpPr>
        <p:sp>
          <p:nvSpPr>
            <p:cNvPr id="184" name="Shape 184"/>
            <p:cNvSpPr/>
            <p:nvPr/>
          </p:nvSpPr>
          <p:spPr>
            <a:xfrm>
              <a:off x="78544" y="0"/>
              <a:ext cx="5411903" cy="964636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85" name="Shape 185"/>
            <p:cNvSpPr/>
            <p:nvPr/>
          </p:nvSpPr>
          <p:spPr>
            <a:xfrm>
              <a:off x="0" y="1969503"/>
              <a:ext cx="5568114" cy="308926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87" name="Shape 187"/>
          <p:cNvSpPr/>
          <p:nvPr/>
        </p:nvSpPr>
        <p:spPr>
          <a:xfrm>
            <a:off x="2849752" y="993139"/>
            <a:ext cx="2855596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b="1" spc="2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Destinatarios </a:t>
            </a:r>
            <a:r>
              <a:rPr b="1" spc="7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de</a:t>
            </a:r>
            <a:r>
              <a:rPr b="1" spc="-41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5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la </a:t>
            </a:r>
            <a:r>
              <a:rPr b="1" spc="4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acción</a:t>
            </a:r>
          </a:p>
        </p:txBody>
      </p:sp>
      <p:sp>
        <p:nvSpPr>
          <p:cNvPr id="188" name="Shape 188"/>
          <p:cNvSpPr/>
          <p:nvPr/>
        </p:nvSpPr>
        <p:spPr>
          <a:xfrm>
            <a:off x="3118356" y="2898139"/>
            <a:ext cx="2470786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12700">
              <a:spcBef>
                <a:spcPts val="100"/>
              </a:spcBef>
            </a:pPr>
            <a:r>
              <a:rPr b="1" spc="1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Participación </a:t>
            </a:r>
            <a:r>
              <a:rPr b="1" spc="3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b="1" spc="-260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spc="45">
                <a:solidFill>
                  <a:srgbClr val="47A48B"/>
                </a:solidFill>
                <a:latin typeface="Trebuchet MS"/>
                <a:ea typeface="Trebuchet MS"/>
                <a:cs typeface="Trebuchet MS"/>
                <a:sym typeface="Trebuchet MS"/>
              </a:rPr>
              <a:t>redes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