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4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0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5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8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7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3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6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EA43-13CC-4F3C-B3D1-EBB8EDCCC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2BC6-55D3-404D-A014-BA6D8AB350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5.jpeg" Type="http://schemas.openxmlformats.org/officeDocument/2006/relationships/image"/><Relationship Id="rId4" Target="../media/image4.jp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19730" y="772731"/>
            <a:ext cx="7111180" cy="145531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Flexibilización  y </a:t>
            </a:r>
            <a:r>
              <a:rPr lang="en-US" sz="2800" b="1" dirty="0" smtClean="0"/>
              <a:t>Transformaciones  </a:t>
            </a:r>
            <a:r>
              <a:rPr lang="en-US" sz="2800" b="1" dirty="0" smtClean="0"/>
              <a:t>en </a:t>
            </a:r>
            <a:r>
              <a:rPr lang="en-US" sz="2800" b="1" dirty="0" smtClean="0"/>
              <a:t>T</a:t>
            </a:r>
            <a:r>
              <a:rPr lang="es-CO" sz="2800" b="1" dirty="0" smtClean="0"/>
              <a:t>iempos</a:t>
            </a:r>
            <a:r>
              <a:rPr lang="en-US" sz="2800" b="1" dirty="0" smtClean="0"/>
              <a:t> </a:t>
            </a:r>
            <a:r>
              <a:rPr lang="en-US" sz="2800" b="1" dirty="0" smtClean="0"/>
              <a:t>de </a:t>
            </a:r>
            <a:r>
              <a:rPr lang="en-US" sz="2800" b="1" dirty="0" smtClean="0"/>
              <a:t>Cuarentena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919730" y="2459865"/>
            <a:ext cx="6980350" cy="106894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dirty="0" smtClean="0"/>
              <a:t>Mónica Lucía  Restrepo Montoya </a:t>
            </a:r>
          </a:p>
          <a:p>
            <a:pPr algn="l"/>
            <a:r>
              <a:rPr lang="en-US" sz="2000" dirty="0" smtClean="0"/>
              <a:t>Coordinadora  de Programas </a:t>
            </a:r>
          </a:p>
          <a:p>
            <a:pPr algn="l"/>
            <a:r>
              <a:rPr lang="en-US" sz="2000" dirty="0" smtClean="0"/>
              <a:t>Instituto  de Capacitación Los </a:t>
            </a:r>
            <a:r>
              <a:rPr lang="en-US" sz="2000" dirty="0"/>
              <a:t>Á</a:t>
            </a:r>
            <a:r>
              <a:rPr lang="en-US" sz="2000" dirty="0" smtClean="0"/>
              <a:t>lamos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06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773" y="365125"/>
            <a:ext cx="11113396" cy="729579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Contexto 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9107" y="1313643"/>
            <a:ext cx="11255062" cy="49841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O" dirty="0" smtClean="0">
                <a:solidFill>
                  <a:srgbClr val="002060"/>
                </a:solidFill>
              </a:rPr>
              <a:t>Contexto: el Instituto de Capacitación Los Álamos es una  </a:t>
            </a:r>
            <a:r>
              <a:rPr lang="es-CO" dirty="0" smtClean="0">
                <a:solidFill>
                  <a:srgbClr val="002060"/>
                </a:solidFill>
              </a:rPr>
              <a:t>ONG fundada hace 59 años. Que </a:t>
            </a:r>
            <a:r>
              <a:rPr lang="es-CO" dirty="0" smtClean="0">
                <a:solidFill>
                  <a:srgbClr val="002060"/>
                </a:solidFill>
              </a:rPr>
              <a:t>trabaja en la atención de personas  con discapacidad y sus familias, bajo un el enfoque de derechos y calidad  de vida.     </a:t>
            </a:r>
            <a:endParaRPr lang="es-CO" dirty="0">
              <a:solidFill>
                <a:srgbClr val="002060"/>
              </a:solidFill>
            </a:endParaRPr>
          </a:p>
          <a:p>
            <a:pPr algn="just"/>
            <a:r>
              <a:rPr lang="es-CO" dirty="0" smtClean="0">
                <a:solidFill>
                  <a:srgbClr val="002060"/>
                </a:solidFill>
              </a:rPr>
              <a:t>Problema </a:t>
            </a:r>
            <a:r>
              <a:rPr lang="es-CO" dirty="0">
                <a:solidFill>
                  <a:srgbClr val="002060"/>
                </a:solidFill>
              </a:rPr>
              <a:t>o necesidad a la que </a:t>
            </a:r>
            <a:r>
              <a:rPr lang="es-CO" dirty="0" smtClean="0">
                <a:solidFill>
                  <a:srgbClr val="002060"/>
                </a:solidFill>
              </a:rPr>
              <a:t>responde: la atención de  300 usuarios con  discapacidad  y sus  familias  de  diferentes entidades  contratantes, en un  97% del ICBF y  3% Cajas de compensación  familiar y otros convenios.  </a:t>
            </a:r>
            <a:endParaRPr lang="es-CO" dirty="0">
              <a:solidFill>
                <a:srgbClr val="002060"/>
              </a:solidFill>
            </a:endParaRPr>
          </a:p>
          <a:p>
            <a:pPr algn="just"/>
            <a:r>
              <a:rPr lang="es-CO" dirty="0" smtClean="0">
                <a:solidFill>
                  <a:srgbClr val="002060"/>
                </a:solidFill>
              </a:rPr>
              <a:t>Participantes: </a:t>
            </a:r>
            <a:r>
              <a:rPr lang="es-CO" dirty="0" smtClean="0">
                <a:solidFill>
                  <a:srgbClr val="002060"/>
                </a:solidFill>
              </a:rPr>
              <a:t>Usuarios, familias y un  equipo </a:t>
            </a:r>
            <a:r>
              <a:rPr lang="es-CO" dirty="0" smtClean="0">
                <a:solidFill>
                  <a:srgbClr val="002060"/>
                </a:solidFill>
              </a:rPr>
              <a:t>de profesionales  de los programas de atención y modalidades </a:t>
            </a:r>
            <a:endParaRPr lang="es-CO" dirty="0">
              <a:solidFill>
                <a:srgbClr val="002060"/>
              </a:solidFill>
            </a:endParaRPr>
          </a:p>
          <a:p>
            <a:pPr algn="just"/>
            <a:r>
              <a:rPr lang="es-CO" dirty="0">
                <a:solidFill>
                  <a:srgbClr val="002060"/>
                </a:solidFill>
              </a:rPr>
              <a:t>Tiempo de </a:t>
            </a:r>
            <a:r>
              <a:rPr lang="es-CO" dirty="0" smtClean="0">
                <a:solidFill>
                  <a:srgbClr val="002060"/>
                </a:solidFill>
              </a:rPr>
              <a:t>ejecución: </a:t>
            </a:r>
            <a:r>
              <a:rPr lang="es-CO" dirty="0">
                <a:solidFill>
                  <a:srgbClr val="002060"/>
                </a:solidFill>
              </a:rPr>
              <a:t>m</a:t>
            </a:r>
            <a:r>
              <a:rPr lang="es-CO" dirty="0" smtClean="0">
                <a:solidFill>
                  <a:srgbClr val="002060"/>
                </a:solidFill>
              </a:rPr>
              <a:t>arzo 19 de 2020, hasta  la fecha.</a:t>
            </a:r>
          </a:p>
          <a:p>
            <a:pPr marL="0" indent="0" algn="just">
              <a:buNone/>
            </a:pPr>
            <a:r>
              <a:rPr lang="es-CO" dirty="0" smtClean="0">
                <a:solidFill>
                  <a:srgbClr val="002060"/>
                </a:solidFill>
              </a:rPr>
              <a:t>   </a:t>
            </a:r>
            <a:r>
              <a:rPr lang="es-CO" dirty="0" smtClean="0">
                <a:solidFill>
                  <a:srgbClr val="002060"/>
                </a:solidFill>
              </a:rPr>
              <a:t>Territorio</a:t>
            </a:r>
            <a:r>
              <a:rPr lang="es-CO" dirty="0" smtClean="0">
                <a:solidFill>
                  <a:srgbClr val="002060"/>
                </a:solidFill>
              </a:rPr>
              <a:t>: municipios del área metropolitana </a:t>
            </a:r>
            <a:endParaRPr lang="es-CO" dirty="0">
              <a:solidFill>
                <a:srgbClr val="002060"/>
              </a:solidFill>
            </a:endParaRPr>
          </a:p>
          <a:p>
            <a:pPr algn="just"/>
            <a:r>
              <a:rPr lang="es-CO" dirty="0" smtClean="0">
                <a:solidFill>
                  <a:srgbClr val="002060"/>
                </a:solidFill>
              </a:rPr>
              <a:t>Recursos humanos: Psicólogos, Trabajadores  Sociales, Profesores, Nutricionistas, Fisioterapeutas, Fonoaudiólogos, Terapeutas Ocupacionales, Educadores Físicos, Psiquiatra y Dos coordinadores </a:t>
            </a:r>
          </a:p>
          <a:p>
            <a:pPr algn="just"/>
            <a:r>
              <a:rPr lang="es-CO" dirty="0" smtClean="0">
                <a:solidFill>
                  <a:srgbClr val="002060"/>
                </a:solidFill>
              </a:rPr>
              <a:t>Recursos  Financieros: Institucionales </a:t>
            </a:r>
            <a:endParaRPr lang="es-C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3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352281" y="122159"/>
            <a:ext cx="8203843" cy="495056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 smtClean="0">
                <a:solidFill>
                  <a:srgbClr val="002060"/>
                </a:solidFill>
              </a:rPr>
              <a:t>La Flexibilización en las  organizaciones</a:t>
            </a:r>
            <a:endParaRPr lang="es-CO" sz="2800" b="1" dirty="0">
              <a:solidFill>
                <a:srgbClr val="00206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396556" y="719969"/>
            <a:ext cx="7727324" cy="139396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Definir  un plan: Contemplar los compromisos  contractuales establecidos con  diferentes entidades con las que se tienen contratos y convenios, y  las  directrices que se  estaban dando en el momento de iniciar  la cuarentena nacional  </a:t>
            </a:r>
            <a:endParaRPr lang="es-CO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549592" y="2354827"/>
            <a:ext cx="5454202" cy="3636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Crear  un plan de acción </a:t>
            </a:r>
            <a:endParaRPr lang="es-CO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549591" y="2798442"/>
            <a:ext cx="5454203" cy="3711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Apoyo y acompañamiento de la alta gerencia </a:t>
            </a:r>
            <a:endParaRPr lang="es-CO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549590" y="3330757"/>
            <a:ext cx="5454204" cy="4315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Generar  una estrategia  de  trabajo    </a:t>
            </a:r>
            <a:endParaRPr lang="es-CO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549591" y="4457836"/>
            <a:ext cx="5454203" cy="53386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Crear un  ambiente  de trabajo  flexible  y acorde a los  entornos  </a:t>
            </a:r>
            <a:endParaRPr lang="es-CO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549591" y="5176578"/>
            <a:ext cx="5454203" cy="400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Equipo  humano y  su  formación continua </a:t>
            </a:r>
            <a:endParaRPr lang="es-CO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549590" y="3865074"/>
            <a:ext cx="5454204" cy="5095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Diferenciación  de los compromisos contractuales </a:t>
            </a:r>
            <a:endParaRPr lang="es-CO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342351" y="5762388"/>
            <a:ext cx="7727324" cy="92174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MISIÓN DEL EQUIPO FUE LA ESCUCHA ACTIVA DE LAS FAMILIAS  Y USUARIOS     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5311" r="19639" b="8352"/>
          <a:stretch/>
        </p:blipFill>
        <p:spPr>
          <a:xfrm>
            <a:off x="8607515" y="1116106"/>
            <a:ext cx="3358401" cy="205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5" b="15566"/>
          <a:stretch/>
        </p:blipFill>
        <p:spPr>
          <a:xfrm>
            <a:off x="6122560" y="2350713"/>
            <a:ext cx="2345437" cy="322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t="6317" r="5767"/>
          <a:stretch/>
        </p:blipFill>
        <p:spPr>
          <a:xfrm>
            <a:off x="8982068" y="3343967"/>
            <a:ext cx="2609296" cy="329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60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610" y="223458"/>
            <a:ext cx="10735614" cy="523518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 smtClean="0">
                <a:solidFill>
                  <a:srgbClr val="002060"/>
                </a:solidFill>
              </a:rPr>
              <a:t>Transformaciones </a:t>
            </a:r>
            <a:r>
              <a:rPr lang="es-CO" sz="2800" b="1" dirty="0" smtClean="0">
                <a:solidFill>
                  <a:srgbClr val="002060"/>
                </a:solidFill>
              </a:rPr>
              <a:t>en el contacto con las Familia</a:t>
            </a:r>
            <a:r>
              <a:rPr lang="es-CO" sz="2400" b="1" dirty="0" smtClean="0">
                <a:solidFill>
                  <a:srgbClr val="002060"/>
                </a:solidFill>
              </a:rPr>
              <a:t>s    </a:t>
            </a:r>
            <a:endParaRPr lang="es-CO" sz="2400" b="1" dirty="0">
              <a:solidFill>
                <a:srgbClr val="002060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375839" y="1068106"/>
            <a:ext cx="3103807" cy="15132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Familias y sus hijos</a:t>
            </a:r>
          </a:p>
          <a:p>
            <a:pPr algn="ctr"/>
            <a:r>
              <a:rPr lang="es-CO" dirty="0" smtClean="0"/>
              <a:t>Organizaciones  </a:t>
            </a:r>
          </a:p>
          <a:p>
            <a:pPr algn="ctr"/>
            <a:r>
              <a:rPr lang="es-CO" dirty="0" smtClean="0"/>
              <a:t>Profesionales </a:t>
            </a:r>
          </a:p>
          <a:p>
            <a:pPr algn="ctr"/>
            <a:r>
              <a:rPr lang="es-CO" dirty="0" smtClean="0"/>
              <a:t>Equipos de trabajo 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7387109" y="936928"/>
            <a:ext cx="4301541" cy="9787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Organización: Se adaptó fácilmente  a los procesos de atención  y a la estrategia de intervención con las  familias  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7387110" y="2079918"/>
            <a:ext cx="3979570" cy="5151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Familias: ¿Cómo ayudar a las  familias ? 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7387110" y="2707743"/>
            <a:ext cx="4301541" cy="5280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Los profesionales  se  constituyen en la  primera  línea de atención </a:t>
            </a:r>
            <a:endParaRPr lang="es-CO" dirty="0"/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7615172" y="4140040"/>
            <a:ext cx="3523445" cy="58602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Adaptar el entorno familiar </a:t>
            </a:r>
            <a:endParaRPr lang="es-CO" dirty="0"/>
          </a:p>
        </p:txBody>
      </p:sp>
      <p:sp>
        <p:nvSpPr>
          <p:cNvPr id="10" name="Redondear rectángulo de esquina diagonal 9"/>
          <p:cNvSpPr/>
          <p:nvPr/>
        </p:nvSpPr>
        <p:spPr>
          <a:xfrm>
            <a:off x="7473505" y="3520725"/>
            <a:ext cx="4215146" cy="55379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Realidades de  las  familias   </a:t>
            </a:r>
            <a:endParaRPr lang="es-CO" dirty="0"/>
          </a:p>
        </p:txBody>
      </p:sp>
      <p:sp>
        <p:nvSpPr>
          <p:cNvPr id="11" name="Redondear rectángulo de esquina diagonal 10"/>
          <p:cNvSpPr/>
          <p:nvPr/>
        </p:nvSpPr>
        <p:spPr>
          <a:xfrm>
            <a:off x="7615172" y="4791589"/>
            <a:ext cx="3523445" cy="65521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Apoyos  que  requieren  </a:t>
            </a:r>
            <a:endParaRPr lang="es-CO" dirty="0"/>
          </a:p>
        </p:txBody>
      </p:sp>
      <p:sp>
        <p:nvSpPr>
          <p:cNvPr id="12" name="Redondear rectángulo de esquina diagonal 11"/>
          <p:cNvSpPr/>
          <p:nvPr/>
        </p:nvSpPr>
        <p:spPr>
          <a:xfrm>
            <a:off x="10097037" y="6007351"/>
            <a:ext cx="45719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dondear rectángulo de esquina diagonal 12"/>
          <p:cNvSpPr/>
          <p:nvPr/>
        </p:nvSpPr>
        <p:spPr>
          <a:xfrm>
            <a:off x="7616246" y="5523143"/>
            <a:ext cx="3567448" cy="55218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Salud  y Participación </a:t>
            </a:r>
            <a:endParaRPr lang="es-CO" dirty="0"/>
          </a:p>
        </p:txBody>
      </p:sp>
      <p:sp>
        <p:nvSpPr>
          <p:cNvPr id="14" name="Elipse 13"/>
          <p:cNvSpPr/>
          <p:nvPr/>
        </p:nvSpPr>
        <p:spPr>
          <a:xfrm>
            <a:off x="301715" y="4410192"/>
            <a:ext cx="3068929" cy="1642877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Profesional de </a:t>
            </a:r>
            <a:r>
              <a:rPr lang="es-CO" dirty="0" smtClean="0"/>
              <a:t>referente</a:t>
            </a:r>
          </a:p>
          <a:p>
            <a:pPr algn="ctr"/>
            <a:r>
              <a:rPr lang="es-CO" dirty="0" smtClean="0"/>
              <a:t>DOCENTE 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15" name="Rectángulo 14"/>
          <p:cNvSpPr/>
          <p:nvPr/>
        </p:nvSpPr>
        <p:spPr>
          <a:xfrm>
            <a:off x="3805843" y="4871012"/>
            <a:ext cx="2459865" cy="3606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Articulación </a:t>
            </a:r>
            <a:endParaRPr lang="es-CO" dirty="0"/>
          </a:p>
        </p:txBody>
      </p:sp>
      <p:sp>
        <p:nvSpPr>
          <p:cNvPr id="18" name="Abrir corchete 17"/>
          <p:cNvSpPr/>
          <p:nvPr/>
        </p:nvSpPr>
        <p:spPr>
          <a:xfrm>
            <a:off x="6989538" y="3855213"/>
            <a:ext cx="384965" cy="272778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3400091" y="5321773"/>
            <a:ext cx="3576568" cy="1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1860362" y="2581393"/>
            <a:ext cx="1" cy="1815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brir corchete 28"/>
          <p:cNvSpPr/>
          <p:nvPr/>
        </p:nvSpPr>
        <p:spPr>
          <a:xfrm>
            <a:off x="7006107" y="1101124"/>
            <a:ext cx="283335" cy="213465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 30"/>
          <p:cNvSpPr/>
          <p:nvPr/>
        </p:nvSpPr>
        <p:spPr>
          <a:xfrm>
            <a:off x="3721192" y="1405387"/>
            <a:ext cx="2993261" cy="4346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Transformación </a:t>
            </a:r>
            <a:endParaRPr lang="es-CO" dirty="0"/>
          </a:p>
        </p:txBody>
      </p:sp>
      <p:cxnSp>
        <p:nvCxnSpPr>
          <p:cNvPr id="33" name="Conector recto de flecha 32"/>
          <p:cNvCxnSpPr/>
          <p:nvPr/>
        </p:nvCxnSpPr>
        <p:spPr>
          <a:xfrm>
            <a:off x="3481856" y="1915722"/>
            <a:ext cx="35242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ipse 37"/>
          <p:cNvSpPr/>
          <p:nvPr/>
        </p:nvSpPr>
        <p:spPr>
          <a:xfrm>
            <a:off x="3269963" y="2213758"/>
            <a:ext cx="3503053" cy="82745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Respeto y la dignidad de las  familias  y de las </a:t>
            </a:r>
            <a:r>
              <a:rPr lang="es-CO" dirty="0" err="1" smtClean="0"/>
              <a:t>PcD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40" name="Elipse 39"/>
          <p:cNvSpPr/>
          <p:nvPr/>
        </p:nvSpPr>
        <p:spPr>
          <a:xfrm>
            <a:off x="3090930" y="3817540"/>
            <a:ext cx="3589447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Escucha Activa </a:t>
            </a:r>
            <a:endParaRPr lang="es-CO" dirty="0"/>
          </a:p>
        </p:txBody>
      </p:sp>
      <p:sp>
        <p:nvSpPr>
          <p:cNvPr id="41" name="Rectángulo 40"/>
          <p:cNvSpPr/>
          <p:nvPr/>
        </p:nvSpPr>
        <p:spPr>
          <a:xfrm>
            <a:off x="3035656" y="3323132"/>
            <a:ext cx="3941003" cy="345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Comprender 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2" name="Redondear rectángulo de esquina diagonal 41"/>
          <p:cNvSpPr/>
          <p:nvPr/>
        </p:nvSpPr>
        <p:spPr>
          <a:xfrm>
            <a:off x="7615172" y="6174692"/>
            <a:ext cx="3568522" cy="48777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Uso de las  nuevas  tecnologías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894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908550" y="1358153"/>
            <a:ext cx="7283450" cy="1452282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Muchas gracias.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13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356</Words>
  <Application>Microsoft Office PowerPoint</Application>
  <PresentationFormat>Panorámica</PresentationFormat>
  <Paragraphs>42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Flexibilización  y Transformaciones  en Tiempos de Cuarentena </vt:lpstr>
      <vt:lpstr>Contexto </vt:lpstr>
      <vt:lpstr>La Flexibilización en las  organizaciones</vt:lpstr>
      <vt:lpstr>Transformaciones en el contacto con las Familias    </vt:lpstr>
      <vt:lpstr>Muchas gracias.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Coordinacion Atencion Especializada</cp:lastModifiedBy>
  <cp:revision>27</cp:revision>
  <dcterms:created xsi:type="dcterms:W3CDTF">2020-04-06T16:54:01Z</dcterms:created>
  <dcterms:modified xsi:type="dcterms:W3CDTF">2020-06-17T14:20:00Z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1163229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