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5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8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3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EA43-13CC-4F3C-B3D1-EBB8EDCCC1F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7" Target="../media/image9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.jpeg" Type="http://schemas.openxmlformats.org/officeDocument/2006/relationships/image"/><Relationship Id="rId5" Target="../media/image7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2.jp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1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862287" y="0"/>
            <a:ext cx="7329713" cy="23876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17496A"/>
                </a:solidFill>
              </a:rPr>
              <a:t>SALUD PARA MEJORES VIDAS</a:t>
            </a:r>
            <a:endParaRPr lang="en-US" b="1" dirty="0">
              <a:solidFill>
                <a:srgbClr val="17496A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862286" y="2387600"/>
            <a:ext cx="7329713" cy="1655762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Comité Privado de Asistencia a la Niñez PAN</a:t>
            </a:r>
          </a:p>
          <a:p>
            <a:r>
              <a:rPr lang="es-ES" sz="2800" b="1" dirty="0" smtClean="0"/>
              <a:t>Mesa de Niñez y Familia</a:t>
            </a:r>
          </a:p>
          <a:p>
            <a:pPr>
              <a:lnSpc>
                <a:spcPct val="100000"/>
              </a:lnSpc>
            </a:pPr>
            <a:r>
              <a:rPr lang="es-ES" b="1" dirty="0" smtClean="0"/>
              <a:t>Patricia Espinosa Garcés</a:t>
            </a:r>
          </a:p>
          <a:p>
            <a:pPr>
              <a:lnSpc>
                <a:spcPct val="100000"/>
              </a:lnSpc>
            </a:pPr>
            <a:r>
              <a:rPr lang="es-ES" b="1" dirty="0" smtClean="0"/>
              <a:t>Consultora Formación e Investigación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06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169" y="3780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17496A"/>
                </a:solidFill>
              </a:rPr>
              <a:t>Pedagogía </a:t>
            </a:r>
            <a:r>
              <a:rPr lang="es-ES" sz="4000" b="1" dirty="0">
                <a:solidFill>
                  <a:srgbClr val="17496A"/>
                </a:solidFill>
              </a:rPr>
              <a:t>para la Vida </a:t>
            </a:r>
            <a:r>
              <a:rPr lang="es-ES" sz="4000" b="1" dirty="0" smtClean="0">
                <a:solidFill>
                  <a:srgbClr val="17496A"/>
                </a:solidFill>
              </a:rPr>
              <a:t>Digna</a:t>
            </a:r>
            <a:r>
              <a:rPr lang="es-ES" sz="3600" b="1" i="1" dirty="0" smtClean="0">
                <a:solidFill>
                  <a:srgbClr val="17496A"/>
                </a:solidFill>
              </a:rPr>
              <a:t/>
            </a:r>
            <a:br>
              <a:rPr lang="es-ES" sz="3600" b="1" i="1" dirty="0" smtClean="0">
                <a:solidFill>
                  <a:srgbClr val="17496A"/>
                </a:solidFill>
              </a:rPr>
            </a:br>
            <a:r>
              <a:rPr lang="es-ES" sz="2000" dirty="0" smtClean="0"/>
              <a:t>Una visión holística e </a:t>
            </a:r>
            <a:r>
              <a:rPr lang="es-ES" sz="2000" dirty="0"/>
              <a:t>integradora en la tarea humana de la </a:t>
            </a:r>
            <a:r>
              <a:rPr lang="es-ES" sz="2000" dirty="0" smtClean="0"/>
              <a:t>educación, </a:t>
            </a:r>
            <a:r>
              <a:rPr lang="es-ES" sz="2000" dirty="0"/>
              <a:t>crianza y cuidado de niños, </a:t>
            </a:r>
            <a:r>
              <a:rPr lang="es-ES" sz="2000" dirty="0" smtClean="0"/>
              <a:t>niñas, adolescentes y familias.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0659" y="1703567"/>
            <a:ext cx="5602310" cy="47780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dirty="0" smtClean="0"/>
              <a:t>Desde nuestro proyecto, venimos realizando indagaciones respecto a los diferentes temas complejos que inciden en la vida de los niños, niñas y adolescentes; encontrando falta de visión integral en la educación, crianza y cuidado. </a:t>
            </a:r>
          </a:p>
          <a:p>
            <a:pPr marL="0" indent="0" algn="just">
              <a:buNone/>
            </a:pPr>
            <a:r>
              <a:rPr lang="es-ES" sz="1800" dirty="0" smtClean="0"/>
              <a:t>En este último, la salud como un asunto de suma importancia: </a:t>
            </a:r>
            <a:r>
              <a:rPr lang="es-ES" sz="1800" b="1" dirty="0" smtClean="0"/>
              <a:t>Familia - </a:t>
            </a:r>
            <a:r>
              <a:rPr lang="es-ES" sz="1800" b="1" dirty="0"/>
              <a:t>S</a:t>
            </a:r>
            <a:r>
              <a:rPr lang="es-ES" sz="1800" b="1" dirty="0" smtClean="0"/>
              <a:t>ociedad </a:t>
            </a:r>
            <a:r>
              <a:rPr lang="es-ES" sz="1800" b="1" dirty="0"/>
              <a:t>-</a:t>
            </a:r>
            <a:r>
              <a:rPr lang="es-ES" sz="1800" b="1" dirty="0" smtClean="0"/>
              <a:t> Estado. </a:t>
            </a:r>
          </a:p>
          <a:p>
            <a:pPr marL="0" indent="0" algn="ctr">
              <a:buNone/>
            </a:pPr>
            <a:r>
              <a:rPr lang="es-ES" sz="1800" b="1" dirty="0" smtClean="0"/>
              <a:t>Nuestras </a:t>
            </a:r>
            <a:r>
              <a:rPr lang="es-ES" sz="1800" b="1" dirty="0" smtClean="0"/>
              <a:t>articulaciones y alianzas</a:t>
            </a:r>
          </a:p>
          <a:p>
            <a:pPr marL="0" indent="0">
              <a:buNone/>
            </a:pPr>
            <a:r>
              <a:rPr lang="es-ES" sz="1800" b="1" dirty="0" smtClean="0"/>
              <a:t>Estado</a:t>
            </a:r>
            <a:r>
              <a:rPr lang="es-ES" sz="1800" dirty="0"/>
              <a:t>:</a:t>
            </a:r>
            <a:r>
              <a:rPr lang="es-ES" sz="1800" dirty="0" smtClean="0"/>
              <a:t> Instituto Colombiano de Bienestar Familiar -ICBF, Buen Comienzo Medellín. Cajas de Compensación Familiar Comfama- Comfenalco</a:t>
            </a:r>
            <a:endParaRPr lang="es-ES" sz="1800" dirty="0"/>
          </a:p>
          <a:p>
            <a:pPr marL="0" indent="0">
              <a:buNone/>
            </a:pPr>
            <a:r>
              <a:rPr lang="es-ES" sz="1800" b="1" dirty="0" smtClean="0"/>
              <a:t>Académicas: </a:t>
            </a:r>
            <a:r>
              <a:rPr lang="es-ES" sz="1800" dirty="0"/>
              <a:t>F</a:t>
            </a:r>
            <a:r>
              <a:rPr lang="es-ES" sz="1800" dirty="0" smtClean="0"/>
              <a:t>acultades de Pedagogía, Psicología, Odontología, Educación Física y maestría en Educación de las universidades USB, </a:t>
            </a:r>
            <a:r>
              <a:rPr lang="es-ES" sz="1800" dirty="0" err="1" smtClean="0"/>
              <a:t>UdeA</a:t>
            </a:r>
            <a:r>
              <a:rPr lang="es-ES" sz="1800" dirty="0" smtClean="0"/>
              <a:t> y UPB</a:t>
            </a:r>
          </a:p>
          <a:p>
            <a:pPr marL="0" indent="0">
              <a:buNone/>
            </a:pPr>
            <a:r>
              <a:rPr lang="es-ES" sz="1800" b="1" dirty="0" smtClean="0"/>
              <a:t>Organizaciones de la Sociedad Civil: </a:t>
            </a:r>
            <a:r>
              <a:rPr lang="es-ES" sz="1800" dirty="0" smtClean="0"/>
              <a:t>FAONG, Mesa de Niñez y Familia, Conciudadanía</a:t>
            </a:r>
          </a:p>
          <a:p>
            <a:pPr marL="0" indent="0">
              <a:buNone/>
            </a:pPr>
            <a:r>
              <a:rPr lang="es-ES" sz="1800" b="1" dirty="0" smtClean="0"/>
              <a:t>Proceso </a:t>
            </a:r>
            <a:r>
              <a:rPr lang="es-ES" sz="1800" b="1" dirty="0"/>
              <a:t>de </a:t>
            </a:r>
            <a:r>
              <a:rPr lang="es-ES" sz="1800" b="1" dirty="0" smtClean="0"/>
              <a:t>voluntariado: </a:t>
            </a:r>
            <a:r>
              <a:rPr lang="es-ES" sz="1800" dirty="0" smtClean="0"/>
              <a:t>profesionales </a:t>
            </a:r>
            <a:r>
              <a:rPr lang="es-ES" sz="1800" dirty="0" smtClean="0"/>
              <a:t>Solidarios.</a:t>
            </a:r>
            <a:endParaRPr lang="es-ES" sz="1800" dirty="0" smtClean="0"/>
          </a:p>
          <a:p>
            <a:endParaRPr lang="es-ES" sz="18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1880315"/>
            <a:ext cx="5732738" cy="39116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2" y="5358944"/>
            <a:ext cx="1017431" cy="4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33079" cy="1325563"/>
          </a:xfrm>
        </p:spPr>
        <p:txBody>
          <a:bodyPr>
            <a:normAutofit/>
          </a:bodyPr>
          <a:lstStyle/>
          <a:p>
            <a:r>
              <a:rPr lang="es-ES" sz="6600" b="1" dirty="0" smtClean="0">
                <a:solidFill>
                  <a:srgbClr val="7030A0"/>
                </a:solidFill>
              </a:rPr>
              <a:t>Salud para mejores vidas</a:t>
            </a:r>
            <a:endParaRPr lang="en-US" sz="6600" b="1" dirty="0">
              <a:solidFill>
                <a:srgbClr val="7030A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9" y="1672175"/>
            <a:ext cx="3270161" cy="2452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91" y="1681432"/>
            <a:ext cx="3651160" cy="2434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091" y="4299308"/>
            <a:ext cx="3651160" cy="2484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9" y="4299308"/>
            <a:ext cx="3270161" cy="2452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69" y="1672175"/>
            <a:ext cx="3543663" cy="2492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48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624" y="2587044"/>
            <a:ext cx="3902300" cy="2926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25" y="2099256"/>
            <a:ext cx="2647138" cy="3916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4" y="397044"/>
            <a:ext cx="5269660" cy="5269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97044"/>
            <a:ext cx="6614024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Cuidado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92D050"/>
                </a:solidFill>
              </a:rPr>
              <a:t>emoción</a:t>
            </a:r>
            <a:r>
              <a:rPr lang="en-US" sz="4800" b="1" dirty="0" smtClean="0"/>
              <a:t> y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n-US" sz="4800" b="1" dirty="0" smtClean="0">
                <a:solidFill>
                  <a:srgbClr val="00B050"/>
                </a:solidFill>
              </a:rPr>
              <a:t>a</a:t>
            </a:r>
            <a:r>
              <a:rPr lang="en-US" sz="4800" b="1" dirty="0" smtClean="0">
                <a:solidFill>
                  <a:srgbClr val="FF0000"/>
                </a:solidFill>
              </a:rPr>
              <a:t>m</a:t>
            </a:r>
            <a:r>
              <a:rPr lang="en-US" sz="4800" b="1" dirty="0" smtClean="0">
                <a:solidFill>
                  <a:schemeClr val="accent5"/>
                </a:solidFill>
              </a:rPr>
              <a:t>i</a:t>
            </a:r>
            <a:r>
              <a:rPr lang="en-US" sz="4800" b="1" dirty="0" smtClean="0"/>
              <a:t>l</a:t>
            </a:r>
            <a:r>
              <a:rPr lang="en-US" sz="4800" b="1" dirty="0" smtClean="0">
                <a:solidFill>
                  <a:srgbClr val="7030A0"/>
                </a:solidFill>
              </a:rPr>
              <a:t>i</a:t>
            </a:r>
            <a:r>
              <a:rPr lang="en-US" sz="4800" b="1" dirty="0" smtClean="0"/>
              <a:t>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680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315202" y="-324325"/>
            <a:ext cx="3593204" cy="1508166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solidFill>
                  <a:srgbClr val="17496A"/>
                </a:solidFill>
              </a:rPr>
              <a:t>GRACIAS</a:t>
            </a:r>
            <a:endParaRPr lang="en-US" sz="6600" b="1" dirty="0">
              <a:solidFill>
                <a:srgbClr val="17496A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998702" y="2169017"/>
            <a:ext cx="3333929" cy="15143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solidFill>
                  <a:schemeClr val="tx1"/>
                </a:solidFill>
              </a:rPr>
              <a:t>Contacto: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600" dirty="0" smtClean="0">
                <a:solidFill>
                  <a:schemeClr val="tx1"/>
                </a:solidFill>
              </a:rPr>
              <a:t>Patricia Espinosa Garcés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600" dirty="0" smtClean="0">
                <a:solidFill>
                  <a:schemeClr val="tx1"/>
                </a:solidFill>
              </a:rPr>
              <a:t>patricia.espinosa@comitepan.org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sz="1600" dirty="0" smtClean="0">
                <a:solidFill>
                  <a:schemeClr val="tx1"/>
                </a:solidFill>
              </a:rPr>
              <a:t>3116058819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400" y="1619831"/>
            <a:ext cx="2577106" cy="158046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21828" y="1160347"/>
            <a:ext cx="42216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No olvides visitar nuestro canal de </a:t>
            </a:r>
            <a:r>
              <a:rPr lang="es-CO" dirty="0" err="1" smtClean="0"/>
              <a:t>Youtube</a:t>
            </a:r>
            <a:endParaRPr lang="es-CO" dirty="0" smtClean="0"/>
          </a:p>
          <a:p>
            <a:pPr algn="ctr"/>
            <a:r>
              <a:rPr lang="es-CO" sz="2400" b="1" dirty="0" err="1" smtClean="0"/>
              <a:t>Comitepan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54" y="1388411"/>
            <a:ext cx="722232" cy="7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181</Words>
  <Application>Microsoft Office PowerPoint</Application>
  <PresentationFormat>Panorámica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SALUD PARA MEJORES VIDAS</vt:lpstr>
      <vt:lpstr>Pedagogía para la Vida Digna Una visión holística e integradora en la tarea humana de la educación, crianza y cuidado de niños, niñas, adolescentes y familias.</vt:lpstr>
      <vt:lpstr>Salud para mejores vidas</vt:lpstr>
      <vt:lpstr>Cuidado emoción y familia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Patricia Espinosa</cp:lastModifiedBy>
  <cp:revision>32</cp:revision>
  <dcterms:created xsi:type="dcterms:W3CDTF">2020-04-06T16:54:01Z</dcterms:created>
  <dcterms:modified xsi:type="dcterms:W3CDTF">2020-06-16T21:41:39Z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1306567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